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4"/>
  </p:notesMasterIdLst>
  <p:handoutMasterIdLst>
    <p:handoutMasterId r:id="rId85"/>
  </p:handoutMasterIdLst>
  <p:sldIdLst>
    <p:sldId id="256" r:id="rId2"/>
    <p:sldId id="330" r:id="rId3"/>
    <p:sldId id="329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70" r:id="rId13"/>
    <p:sldId id="268" r:id="rId14"/>
    <p:sldId id="269" r:id="rId15"/>
    <p:sldId id="271" r:id="rId16"/>
    <p:sldId id="272" r:id="rId17"/>
    <p:sldId id="273" r:id="rId18"/>
    <p:sldId id="274" r:id="rId19"/>
    <p:sldId id="276" r:id="rId20"/>
    <p:sldId id="277" r:id="rId21"/>
    <p:sldId id="279" r:id="rId22"/>
    <p:sldId id="280" r:id="rId23"/>
    <p:sldId id="281" r:id="rId24"/>
    <p:sldId id="282" r:id="rId25"/>
    <p:sldId id="283" r:id="rId26"/>
    <p:sldId id="285" r:id="rId27"/>
    <p:sldId id="284" r:id="rId28"/>
    <p:sldId id="286" r:id="rId29"/>
    <p:sldId id="294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5" r:id="rId38"/>
    <p:sldId id="296" r:id="rId39"/>
    <p:sldId id="298" r:id="rId40"/>
    <p:sldId id="299" r:id="rId41"/>
    <p:sldId id="300" r:id="rId42"/>
    <p:sldId id="301" r:id="rId43"/>
    <p:sldId id="302" r:id="rId44"/>
    <p:sldId id="303" r:id="rId45"/>
    <p:sldId id="304" r:id="rId46"/>
    <p:sldId id="328" r:id="rId47"/>
    <p:sldId id="297" r:id="rId48"/>
    <p:sldId id="305" r:id="rId49"/>
    <p:sldId id="307" r:id="rId50"/>
    <p:sldId id="306" r:id="rId51"/>
    <p:sldId id="308" r:id="rId52"/>
    <p:sldId id="309" r:id="rId53"/>
    <p:sldId id="313" r:id="rId54"/>
    <p:sldId id="310" r:id="rId55"/>
    <p:sldId id="314" r:id="rId56"/>
    <p:sldId id="311" r:id="rId57"/>
    <p:sldId id="312" r:id="rId58"/>
    <p:sldId id="315" r:id="rId59"/>
    <p:sldId id="337" r:id="rId60"/>
    <p:sldId id="316" r:id="rId61"/>
    <p:sldId id="317" r:id="rId62"/>
    <p:sldId id="318" r:id="rId63"/>
    <p:sldId id="320" r:id="rId64"/>
    <p:sldId id="321" r:id="rId65"/>
    <p:sldId id="322" r:id="rId66"/>
    <p:sldId id="323" r:id="rId67"/>
    <p:sldId id="324" r:id="rId68"/>
    <p:sldId id="325" r:id="rId69"/>
    <p:sldId id="326" r:id="rId70"/>
    <p:sldId id="327" r:id="rId71"/>
    <p:sldId id="333" r:id="rId72"/>
    <p:sldId id="338" r:id="rId73"/>
    <p:sldId id="339" r:id="rId74"/>
    <p:sldId id="340" r:id="rId75"/>
    <p:sldId id="334" r:id="rId76"/>
    <p:sldId id="335" r:id="rId77"/>
    <p:sldId id="341" r:id="rId78"/>
    <p:sldId id="336" r:id="rId79"/>
    <p:sldId id="342" r:id="rId80"/>
    <p:sldId id="331" r:id="rId81"/>
    <p:sldId id="343" r:id="rId82"/>
    <p:sldId id="332" r:id="rId8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C700"/>
    <a:srgbClr val="C7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200" autoAdjust="0"/>
  </p:normalViewPr>
  <p:slideViewPr>
    <p:cSldViewPr snapToGrid="0" snapToObjects="1">
      <p:cViewPr varScale="1">
        <p:scale>
          <a:sx n="144" d="100"/>
          <a:sy n="144" d="100"/>
        </p:scale>
        <p:origin x="-220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notesMaster" Target="notesMasters/notesMaster1.xml"/><Relationship Id="rId85" Type="http://schemas.openxmlformats.org/officeDocument/2006/relationships/handoutMaster" Target="handoutMasters/handoutMaster1.xml"/><Relationship Id="rId86" Type="http://schemas.openxmlformats.org/officeDocument/2006/relationships/printerSettings" Target="printerSettings/printerSettings1.bin"/><Relationship Id="rId87" Type="http://schemas.openxmlformats.org/officeDocument/2006/relationships/presProps" Target="presProps.xml"/><Relationship Id="rId88" Type="http://schemas.openxmlformats.org/officeDocument/2006/relationships/viewProps" Target="viewProps.xml"/><Relationship Id="rId8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E404DF-A481-9947-96A5-2670D04DEC71}" type="datetimeFigureOut">
              <a:rPr lang="en-US" smtClean="0"/>
              <a:t>4/23/15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44940F-C5C0-2A43-B218-8DB659C38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344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EB127-2393-2648-9E5A-D1CC2ED2BBDB}" type="datetimeFigureOut">
              <a:rPr lang="en-US" smtClean="0"/>
              <a:t>4/23/15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56746B-70A0-EC44-97DF-9E8D253B1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7123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7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7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7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7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7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7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7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7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7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3698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8302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8302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8302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8302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8302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8302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4931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3698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5886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7857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83020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83020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830207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116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8302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746B-70A0-EC44-97DF-9E8D253B129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830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8FDC0-B29A-7D4F-8C88-73C633B06123}" type="datetime1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105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D44EF-CCB0-BA48-B532-B0CC27438B0A}" type="datetime1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445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CE3C2-A4AE-084D-92F8-63CF5F0E916F}" type="datetime1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132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EEE3A-AFF8-B84D-9AC8-AABE5D2599F6}" type="datetime1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717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B5657-E48B-6941-BC5E-0BC59A3C9D28}" type="datetime1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738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4760C-8116-6249-86EE-7DB5590F1E96}" type="datetime1">
              <a:rPr lang="en-US" smtClean="0"/>
              <a:t>4/23/15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130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907-CF4F-7542-88AD-6BCE22631D84}" type="datetime1">
              <a:rPr lang="en-US" smtClean="0"/>
              <a:t>4/23/15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788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EBE74-156C-6745-825D-25AC29D909A4}" type="datetime1">
              <a:rPr lang="en-US" smtClean="0"/>
              <a:t>4/23/15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02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0AAE2-B59D-A842-A9B1-2514484DBA31}" type="datetime1">
              <a:rPr lang="en-US" smtClean="0"/>
              <a:t>4/23/15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85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B2675-CB51-424C-9CEC-02FB29D915A0}" type="datetime1">
              <a:rPr lang="en-US" smtClean="0"/>
              <a:t>4/23/15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307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9D1D3-E6DF-8A4E-8EA0-C203C6A1677F}" type="datetime1">
              <a:rPr lang="en-US" smtClean="0"/>
              <a:t>4/23/15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131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6B029E-FD5B-F649-ADBC-FDC22D77868D}" type="datetime1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Archetype Modeling Language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C60CE6-A564-2C44-BB7B-900AEECBE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65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6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pencimi.org/" TargetMode="External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www.opencimi.org/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www.opencimi.org/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www.opencimi.org/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pencimi.org/" TargetMode="External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linicalelement.com/cimi-browser" TargetMode="External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://www.openehr.org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www.clinicalelement.com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github.com/opencimi/AML" TargetMode="Externa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7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8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5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5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5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9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30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31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32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33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informatics.mayo.edu/cts2" TargetMode="External"/><Relationship Id="rId4" Type="http://schemas.openxmlformats.org/officeDocument/2006/relationships/hyperlink" Target="http://www.omg.org/spec/CTS2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19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4.xml"/><Relationship Id="rId3" Type="http://schemas.openxmlformats.org/officeDocument/2006/relationships/hyperlink" Target="https://github.com/semantix/AMLTooling" TargetMode="Externa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3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34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8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9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0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3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4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5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8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528144"/>
            <a:ext cx="7772400" cy="2628140"/>
          </a:xfrm>
        </p:spPr>
        <p:txBody>
          <a:bodyPr>
            <a:normAutofit/>
          </a:bodyPr>
          <a:lstStyle/>
          <a:p>
            <a:r>
              <a:rPr lang="en-US" sz="6000" dirty="0" smtClean="0">
                <a:solidFill>
                  <a:srgbClr val="0000FF"/>
                </a:solidFill>
              </a:rPr>
              <a:t>AML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Archetype Modeling Language</a:t>
            </a:r>
            <a:br>
              <a:rPr lang="en-US" dirty="0" smtClean="0"/>
            </a:br>
            <a:r>
              <a:rPr lang="en-US" sz="2000" i="1" dirty="0" smtClean="0"/>
              <a:t>Improving interoperability of information models  </a:t>
            </a:r>
            <a:endParaRPr lang="en-US" sz="2000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477695"/>
            <a:ext cx="6400800" cy="2871894"/>
          </a:xfrm>
        </p:spPr>
        <p:txBody>
          <a:bodyPr>
            <a:normAutofit fontScale="47500" lnSpcReduction="20000"/>
          </a:bodyPr>
          <a:lstStyle/>
          <a:p>
            <a:r>
              <a:rPr lang="en-US" dirty="0">
                <a:solidFill>
                  <a:srgbClr val="000000"/>
                </a:solidFill>
              </a:rPr>
              <a:t>Pre-Thesis Seminar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By</a:t>
            </a:r>
          </a:p>
          <a:p>
            <a:endParaRPr lang="en-US" dirty="0" smtClean="0">
              <a:solidFill>
                <a:srgbClr val="000000"/>
              </a:solidFill>
            </a:endParaRPr>
          </a:p>
          <a:p>
            <a:r>
              <a:rPr lang="en-US" sz="8000" dirty="0" smtClean="0">
                <a:solidFill>
                  <a:srgbClr val="000000"/>
                </a:solidFill>
              </a:rPr>
              <a:t>Deepak Sharma</a:t>
            </a:r>
          </a:p>
          <a:p>
            <a:endParaRPr lang="en-US" sz="5100" dirty="0" smtClean="0">
              <a:solidFill>
                <a:srgbClr val="000000"/>
              </a:solidFill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Master of Science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Biomedical Informatics &amp; Computational Biology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University of Minnesota, Rochester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April 23, 2015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0" y="29558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537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5-04-20 at 9.56.1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13" y="1225005"/>
            <a:ext cx="8190187" cy="50460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/>
          <a:lstStyle/>
          <a:p>
            <a:r>
              <a:rPr lang="en-US" dirty="0" smtClean="0"/>
              <a:t>Top-Down Modeling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dirty="0" smtClean="0">
              <a:sym typeface="Wingdings"/>
            </a:endParaRPr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10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729914" y="5275607"/>
            <a:ext cx="7751689" cy="7007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690069" y="5973379"/>
            <a:ext cx="525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???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1680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/>
          <a:lstStyle/>
          <a:p>
            <a:r>
              <a:rPr lang="en-US" dirty="0" smtClean="0"/>
              <a:t>Bottom-Up Modeling Approach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11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Constraint or Bottom-up Modeling</a:t>
            </a:r>
          </a:p>
          <a:p>
            <a:pPr lvl="1"/>
            <a:r>
              <a:rPr lang="en-US" dirty="0" smtClean="0"/>
              <a:t>Start with a general model</a:t>
            </a:r>
          </a:p>
          <a:p>
            <a:pPr lvl="1"/>
            <a:r>
              <a:rPr lang="en-US" dirty="0" smtClean="0"/>
              <a:t>Becomes the most abstract level of exchange</a:t>
            </a:r>
          </a:p>
          <a:p>
            <a:pPr lvl="1"/>
            <a:r>
              <a:rPr lang="en-US" dirty="0" smtClean="0"/>
              <a:t>Specialize by</a:t>
            </a:r>
          </a:p>
          <a:p>
            <a:pPr lvl="2"/>
            <a:r>
              <a:rPr lang="en-US" dirty="0" smtClean="0"/>
              <a:t>Cardinality</a:t>
            </a:r>
          </a:p>
          <a:p>
            <a:pPr lvl="2"/>
            <a:r>
              <a:rPr lang="en-US" dirty="0" smtClean="0"/>
              <a:t>Values and value ranges</a:t>
            </a:r>
          </a:p>
          <a:p>
            <a:pPr lvl="2"/>
            <a:r>
              <a:rPr lang="en-US" dirty="0" smtClean="0"/>
              <a:t>Optional/Mandatory/Prohibited</a:t>
            </a:r>
          </a:p>
          <a:p>
            <a:pPr lvl="2"/>
            <a:r>
              <a:rPr lang="en-US" dirty="0" smtClean="0"/>
              <a:t>Enumeration subsets</a:t>
            </a:r>
          </a:p>
          <a:p>
            <a:pPr lvl="2"/>
            <a:r>
              <a:rPr lang="en-US" dirty="0" smtClean="0"/>
              <a:t>Renaming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80662" y="6430142"/>
            <a:ext cx="31105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 smtClean="0"/>
              <a:t>Courtesy: Harold </a:t>
            </a:r>
            <a:r>
              <a:rPr lang="en-US" sz="1100" i="1" dirty="0" err="1" smtClean="0"/>
              <a:t>Solbrig</a:t>
            </a:r>
            <a:endParaRPr lang="en-US" sz="1100" i="1" dirty="0"/>
          </a:p>
        </p:txBody>
      </p:sp>
    </p:spTree>
    <p:extLst>
      <p:ext uri="{BB962C8B-B14F-4D97-AF65-F5344CB8AC3E}">
        <p14:creationId xmlns:p14="http://schemas.microsoft.com/office/powerpoint/2010/main" val="1543007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/>
          <a:lstStyle/>
          <a:p>
            <a:r>
              <a:rPr lang="en-US" dirty="0" smtClean="0"/>
              <a:t>Bottom-Up Modeling Approach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12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</a:p>
          <a:p>
            <a:pPr marL="0" indent="0">
              <a:buNone/>
            </a:pPr>
            <a:r>
              <a:rPr lang="en-US" dirty="0" smtClean="0"/>
              <a:t>	Abnormal A1C Test = Set of Constraints</a:t>
            </a:r>
          </a:p>
          <a:p>
            <a:pPr lvl="1"/>
            <a:r>
              <a:rPr lang="en-US" dirty="0" smtClean="0"/>
              <a:t>Pathological Test {0..*}</a:t>
            </a:r>
          </a:p>
          <a:p>
            <a:pPr lvl="1"/>
            <a:r>
              <a:rPr lang="en-US" dirty="0" smtClean="0"/>
              <a:t>Has </a:t>
            </a:r>
            <a:r>
              <a:rPr lang="en-US" dirty="0" err="1" smtClean="0"/>
              <a:t>measuredValue</a:t>
            </a:r>
            <a:r>
              <a:rPr lang="en-US" dirty="0" smtClean="0"/>
              <a:t> {1..*}</a:t>
            </a:r>
          </a:p>
          <a:p>
            <a:pPr lvl="1"/>
            <a:r>
              <a:rPr lang="en-US" dirty="0" err="1" smtClean="0"/>
              <a:t>measuredValue</a:t>
            </a:r>
            <a:r>
              <a:rPr lang="en-US" dirty="0" smtClean="0"/>
              <a:t> &gt; </a:t>
            </a:r>
            <a:r>
              <a:rPr lang="en-US" dirty="0" err="1" smtClean="0"/>
              <a:t>Some_Threshold_Value</a:t>
            </a:r>
            <a:endParaRPr lang="en-US" dirty="0"/>
          </a:p>
          <a:p>
            <a:pPr lvl="1"/>
            <a:r>
              <a:rPr lang="en-US" dirty="0" smtClean="0"/>
              <a:t>Type == “A1C”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7936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/>
          <a:lstStyle/>
          <a:p>
            <a:r>
              <a:rPr lang="en-US" dirty="0" smtClean="0"/>
              <a:t>Archetype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13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 descr="Screen Shot 2015-04-20 at 10.03.00 PM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94" b="11494"/>
          <a:stretch>
            <a:fillRect/>
          </a:stretch>
        </p:blipFill>
        <p:spPr>
          <a:xfrm>
            <a:off x="4220604" y="1451292"/>
            <a:ext cx="4665192" cy="2565676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051" y="3064467"/>
            <a:ext cx="3732111" cy="314239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47707" y="3137453"/>
            <a:ext cx="18919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Constraints on Reference Model Elements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Bent Arrow 11"/>
          <p:cNvSpPr/>
          <p:nvPr/>
        </p:nvSpPr>
        <p:spPr>
          <a:xfrm>
            <a:off x="2021561" y="1736367"/>
            <a:ext cx="1866056" cy="1328100"/>
          </a:xfrm>
          <a:prstGeom prst="bentArrow">
            <a:avLst>
              <a:gd name="adj1" fmla="val 25000"/>
              <a:gd name="adj2" fmla="val 24512"/>
              <a:gd name="adj3" fmla="val 25000"/>
              <a:gd name="adj4" fmla="val 4375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“about”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13077" y="2436097"/>
            <a:ext cx="2228901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571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Reference Model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043119" y="4807365"/>
            <a:ext cx="31487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/>
              <a:t>Archetype</a:t>
            </a:r>
            <a:endParaRPr lang="en-US" sz="5400" dirty="0"/>
          </a:p>
        </p:txBody>
      </p:sp>
      <p:cxnSp>
        <p:nvCxnSpPr>
          <p:cNvPr id="17" name="Straight Arrow Connector 16"/>
          <p:cNvCxnSpPr/>
          <p:nvPr/>
        </p:nvCxnSpPr>
        <p:spPr>
          <a:xfrm flipH="1" flipV="1">
            <a:off x="2915714" y="4807366"/>
            <a:ext cx="1114448" cy="54427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4451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allAtOnce" animBg="1"/>
      <p:bldP spid="13" grpId="0" animBg="1"/>
      <p:bldP spid="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/>
          <a:lstStyle/>
          <a:p>
            <a:r>
              <a:rPr lang="en-US" dirty="0" smtClean="0"/>
              <a:t>Archetypes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14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 descr="Screen Shot 2015-04-20 at 10.03.00 PM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94" b="11494"/>
          <a:stretch>
            <a:fillRect/>
          </a:stretch>
        </p:blipFill>
        <p:spPr>
          <a:xfrm>
            <a:off x="4220604" y="1451292"/>
            <a:ext cx="4665192" cy="2565676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095" y="2329092"/>
            <a:ext cx="490010" cy="41258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313077" y="2436097"/>
            <a:ext cx="2228901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571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Reference Model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076596" y="4807365"/>
            <a:ext cx="3081793" cy="175432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/>
              <a:t>Archetype </a:t>
            </a:r>
          </a:p>
          <a:p>
            <a:pPr algn="ctr"/>
            <a:r>
              <a:rPr lang="en-US" sz="5400" dirty="0" smtClean="0"/>
              <a:t>Library</a:t>
            </a:r>
            <a:endParaRPr lang="en-US" sz="5400" dirty="0"/>
          </a:p>
        </p:txBody>
      </p:sp>
      <p:cxnSp>
        <p:nvCxnSpPr>
          <p:cNvPr id="17" name="Straight Arrow Connector 16"/>
          <p:cNvCxnSpPr/>
          <p:nvPr/>
        </p:nvCxnSpPr>
        <p:spPr>
          <a:xfrm flipH="1" flipV="1">
            <a:off x="3926491" y="4435747"/>
            <a:ext cx="1114448" cy="54427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090" y="1891629"/>
            <a:ext cx="1039118" cy="87492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718" y="3042344"/>
            <a:ext cx="764564" cy="64375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8656" y="2850445"/>
            <a:ext cx="945177" cy="795828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665" y="3158205"/>
            <a:ext cx="489355" cy="41203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528" y="3514229"/>
            <a:ext cx="1146846" cy="96563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2038" y="4163611"/>
            <a:ext cx="764564" cy="64375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3527" y="3248359"/>
            <a:ext cx="764564" cy="643754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718" y="4707883"/>
            <a:ext cx="764564" cy="64375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7664" y="5351637"/>
            <a:ext cx="764564" cy="64375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6602" y="4318921"/>
            <a:ext cx="764564" cy="64375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8884" y="2097921"/>
            <a:ext cx="764564" cy="64375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100" y="5712596"/>
            <a:ext cx="764564" cy="643754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7855" y="5227407"/>
            <a:ext cx="764564" cy="643754"/>
          </a:xfrm>
          <a:prstGeom prst="rect">
            <a:avLst/>
          </a:prstGeom>
        </p:spPr>
      </p:pic>
      <p:sp>
        <p:nvSpPr>
          <p:cNvPr id="5" name="Double Brace 4"/>
          <p:cNvSpPr/>
          <p:nvPr/>
        </p:nvSpPr>
        <p:spPr>
          <a:xfrm>
            <a:off x="1" y="1660458"/>
            <a:ext cx="3874658" cy="4844437"/>
          </a:xfrm>
          <a:prstGeom prst="bracePair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085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/>
          <a:lstStyle/>
          <a:p>
            <a:r>
              <a:rPr lang="en-US" dirty="0" smtClean="0"/>
              <a:t>Without Archetypes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15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 descr="Screen Shot 2015-04-20 at 10.03.00 PM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94" b="11494"/>
          <a:stretch>
            <a:fillRect/>
          </a:stretch>
        </p:blipFill>
        <p:spPr>
          <a:xfrm>
            <a:off x="2715418" y="1451292"/>
            <a:ext cx="3267623" cy="1797067"/>
          </a:xfrm>
        </p:spPr>
      </p:pic>
      <p:sp>
        <p:nvSpPr>
          <p:cNvPr id="13" name="TextBox 12"/>
          <p:cNvSpPr txBox="1"/>
          <p:nvPr/>
        </p:nvSpPr>
        <p:spPr>
          <a:xfrm>
            <a:off x="3252640" y="2329092"/>
            <a:ext cx="2228901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571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Reference Model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Preparation 2"/>
          <p:cNvSpPr/>
          <p:nvPr/>
        </p:nvSpPr>
        <p:spPr>
          <a:xfrm>
            <a:off x="1807098" y="3446817"/>
            <a:ext cx="4966400" cy="2909533"/>
          </a:xfrm>
          <a:prstGeom prst="flowChartPreparat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</a:p>
          <a:p>
            <a:pPr algn="ctr"/>
            <a:r>
              <a:rPr lang="en-US" dirty="0"/>
              <a:t>c</a:t>
            </a:r>
            <a:r>
              <a:rPr lang="en-US" dirty="0" smtClean="0"/>
              <a:t>odes constraints:</a:t>
            </a:r>
          </a:p>
          <a:p>
            <a:pPr algn="ctr"/>
            <a:r>
              <a:rPr lang="en-US" dirty="0" smtClean="0"/>
              <a:t>Pathological test == “A1C”,</a:t>
            </a:r>
          </a:p>
          <a:p>
            <a:pPr algn="ctr"/>
            <a:r>
              <a:rPr lang="en-US" dirty="0" err="1" smtClean="0"/>
              <a:t>measuredValue</a:t>
            </a:r>
            <a:r>
              <a:rPr lang="en-US" dirty="0" smtClean="0"/>
              <a:t> &gt; </a:t>
            </a:r>
            <a:r>
              <a:rPr lang="en-US" dirty="0" err="1" smtClean="0"/>
              <a:t>threashold</a:t>
            </a:r>
            <a:r>
              <a:rPr lang="en-US" dirty="0" smtClean="0"/>
              <a:t> value</a:t>
            </a:r>
          </a:p>
          <a:p>
            <a:pPr algn="ctr"/>
            <a:r>
              <a:rPr lang="en-US" dirty="0" smtClean="0"/>
              <a:t>….</a:t>
            </a:r>
          </a:p>
          <a:p>
            <a:pPr algn="ctr"/>
            <a:r>
              <a:rPr lang="en-US" dirty="0" smtClean="0"/>
              <a:t>Other constraints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722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/>
          <a:lstStyle/>
          <a:p>
            <a:r>
              <a:rPr lang="en-US" dirty="0" smtClean="0"/>
              <a:t>With Archetypes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16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 descr="Screen Shot 2015-04-20 at 10.03.00 PM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94" b="11494"/>
          <a:stretch>
            <a:fillRect/>
          </a:stretch>
        </p:blipFill>
        <p:spPr>
          <a:xfrm>
            <a:off x="2715418" y="1451292"/>
            <a:ext cx="3267623" cy="1797067"/>
          </a:xfrm>
        </p:spPr>
      </p:pic>
      <p:sp>
        <p:nvSpPr>
          <p:cNvPr id="13" name="TextBox 12"/>
          <p:cNvSpPr txBox="1"/>
          <p:nvPr/>
        </p:nvSpPr>
        <p:spPr>
          <a:xfrm>
            <a:off x="3252640" y="2329092"/>
            <a:ext cx="2228901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571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Reference Model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Preparation 2"/>
          <p:cNvSpPr/>
          <p:nvPr/>
        </p:nvSpPr>
        <p:spPr>
          <a:xfrm>
            <a:off x="2715418" y="5273889"/>
            <a:ext cx="3267623" cy="1199082"/>
          </a:xfrm>
          <a:prstGeom prst="flowChartPreparat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</a:p>
        </p:txBody>
      </p:sp>
      <p:pic>
        <p:nvPicPr>
          <p:cNvPr id="5" name="Picture 4" descr="Screen Shot 2015-04-20 at 10.47.15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726" y="2814948"/>
            <a:ext cx="1820501" cy="245894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738537" y="5319272"/>
            <a:ext cx="1243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Archetypes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5027985" y="4159506"/>
            <a:ext cx="1205162" cy="9588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393008" y="3403854"/>
            <a:ext cx="25917" cy="1870035"/>
          </a:xfrm>
          <a:prstGeom prst="straightConnector1">
            <a:avLst/>
          </a:prstGeom>
          <a:ln w="38100" cmpd="sng">
            <a:solidFill>
              <a:schemeClr val="accent1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Bent Arrow 8"/>
          <p:cNvSpPr/>
          <p:nvPr/>
        </p:nvSpPr>
        <p:spPr>
          <a:xfrm flipH="1">
            <a:off x="6481379" y="1769242"/>
            <a:ext cx="825971" cy="929182"/>
          </a:xfrm>
          <a:prstGeom prst="bentArrow">
            <a:avLst>
              <a:gd name="adj1" fmla="val 25000"/>
              <a:gd name="adj2" fmla="val 28107"/>
              <a:gd name="adj3" fmla="val 25000"/>
              <a:gd name="adj4" fmla="val 738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4605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/>
          <a:lstStyle/>
          <a:p>
            <a:r>
              <a:rPr lang="en-US" dirty="0" smtClean="0"/>
              <a:t>Reference Model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17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Screen Shot 2015-04-21 at 11.17.38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33197"/>
            <a:ext cx="9144000" cy="459316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0903" y="5470415"/>
            <a:ext cx="2486653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CIMI Reference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161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creen Shot 2015-04-21 at 12.10.00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39" y="2075221"/>
            <a:ext cx="8495862" cy="478277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/>
          <a:lstStyle/>
          <a:p>
            <a:r>
              <a:rPr lang="en-US" dirty="0" smtClean="0"/>
              <a:t>An Archetype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18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24069" y="1488967"/>
            <a:ext cx="30567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Simple Example: Specimen collection from a body site.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 descr="Screen Shot 2015-04-21 at 11.17.38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5703" y="1375542"/>
            <a:ext cx="4951098" cy="2487010"/>
          </a:xfrm>
          <a:prstGeom prst="rect">
            <a:avLst/>
          </a:prstGeom>
          <a:ln w="38100" cmpd="sng">
            <a:solidFill>
              <a:schemeClr val="tx1"/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2896" y="2461000"/>
            <a:ext cx="271139" cy="22829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8470" y="4461297"/>
            <a:ext cx="271139" cy="22829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0413" y="4461297"/>
            <a:ext cx="271139" cy="22829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2895" y="5973034"/>
            <a:ext cx="271139" cy="22829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1931" y="4895724"/>
            <a:ext cx="271139" cy="22829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8031655" y="1488967"/>
            <a:ext cx="551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874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/>
          <a:lstStyle/>
          <a:p>
            <a:r>
              <a:rPr lang="en-US" dirty="0" smtClean="0"/>
              <a:t>Detailed Clinical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We can create …. For example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A Clinical Model  =&gt; Laboratory Test</a:t>
            </a:r>
            <a:endParaRPr lang="en-US" dirty="0"/>
          </a:p>
          <a:p>
            <a:pPr lvl="8"/>
            <a:r>
              <a:rPr lang="en-US" dirty="0" smtClean="0"/>
              <a:t>Diagnostic Service</a:t>
            </a:r>
          </a:p>
          <a:p>
            <a:pPr lvl="8"/>
            <a:r>
              <a:rPr lang="en-US" dirty="0" smtClean="0"/>
              <a:t>Specimen</a:t>
            </a:r>
          </a:p>
          <a:p>
            <a:pPr lvl="8"/>
            <a:r>
              <a:rPr lang="en-US" dirty="0" smtClean="0"/>
              <a:t>Diagnosis</a:t>
            </a:r>
          </a:p>
          <a:p>
            <a:pPr lvl="8"/>
            <a:r>
              <a:rPr lang="en-US" dirty="0" smtClean="0"/>
              <a:t>Conclusions</a:t>
            </a:r>
          </a:p>
          <a:p>
            <a:pPr marL="457200" lvl="1" indent="0">
              <a:buNone/>
            </a:pPr>
            <a:r>
              <a:rPr lang="en-US" dirty="0" smtClean="0"/>
              <a:t>And others like… Clinical Statements, Reports, Procedures, …..so on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 smtClean="0"/>
              <a:t>“Shared Detailed Clinical Information Models”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19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9914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/>
          <a:lstStyle/>
          <a:p>
            <a:r>
              <a:rPr lang="en-US" dirty="0" smtClean="0"/>
              <a:t>Advisers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2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Screen Shot 2015-04-22 at 1.41.3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61014"/>
            <a:ext cx="1168005" cy="146397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317916" y="1461014"/>
            <a:ext cx="5843634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Dr. Christopher </a:t>
            </a:r>
            <a:r>
              <a:rPr lang="en-US" sz="2400" b="1" dirty="0"/>
              <a:t>G. Chute</a:t>
            </a:r>
            <a:r>
              <a:rPr lang="en-US" sz="2400" dirty="0"/>
              <a:t>, </a:t>
            </a:r>
            <a:r>
              <a:rPr lang="en-US" sz="2400" dirty="0" smtClean="0"/>
              <a:t>MD, Dr. P.H.</a:t>
            </a:r>
          </a:p>
          <a:p>
            <a:r>
              <a:rPr lang="en-US" sz="1400" dirty="0" smtClean="0"/>
              <a:t>Bloomberg Distinguished Professor of Health Informatics,</a:t>
            </a:r>
          </a:p>
          <a:p>
            <a:r>
              <a:rPr lang="en-US" sz="1400" dirty="0" smtClean="0"/>
              <a:t>Professor of Medicine, Public Health, and Nursing,</a:t>
            </a:r>
          </a:p>
          <a:p>
            <a:r>
              <a:rPr lang="en-US" sz="1400" dirty="0" smtClean="0"/>
              <a:t>Chief Health Information Research Officer,</a:t>
            </a:r>
          </a:p>
          <a:p>
            <a:r>
              <a:rPr lang="en-US" sz="1400" dirty="0" smtClean="0"/>
              <a:t>Johns </a:t>
            </a:r>
            <a:r>
              <a:rPr lang="en-US" sz="1400" dirty="0" smtClean="0"/>
              <a:t>Hopkins Medicine Professor,</a:t>
            </a:r>
          </a:p>
          <a:p>
            <a:r>
              <a:rPr lang="en-US" sz="1400" smtClean="0"/>
              <a:t>Johns </a:t>
            </a:r>
            <a:r>
              <a:rPr lang="en-US" sz="1400" dirty="0" smtClean="0"/>
              <a:t>Hopkins, Baltimore, Maryland.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282392" y="366766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1" name="Picture 10" descr="Screen Shot 2015-04-22 at 1.51.0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07826"/>
            <a:ext cx="1164850" cy="155080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317916" y="3068392"/>
            <a:ext cx="5843634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Dr. Claudia Neuhauser</a:t>
            </a:r>
            <a:r>
              <a:rPr lang="en-US" sz="2400" dirty="0" smtClean="0"/>
              <a:t>, Ph.D.</a:t>
            </a:r>
          </a:p>
          <a:p>
            <a:r>
              <a:rPr lang="en-US" sz="1400" dirty="0" smtClean="0"/>
              <a:t>Director of Informatics Institute,</a:t>
            </a:r>
          </a:p>
          <a:p>
            <a:r>
              <a:rPr lang="en-US" sz="1400" dirty="0" smtClean="0"/>
              <a:t>Interim Director, Minnesota Supercomputing Institute,</a:t>
            </a:r>
          </a:p>
          <a:p>
            <a:r>
              <a:rPr lang="en-US" sz="1400" dirty="0" smtClean="0"/>
              <a:t>Office of the Vice President for Research,</a:t>
            </a:r>
          </a:p>
          <a:p>
            <a:r>
              <a:rPr lang="en-US" sz="1400" dirty="0" smtClean="0"/>
              <a:t>Director of Graduate Studies, Biomedical Informatics &amp; Computational Biology</a:t>
            </a:r>
          </a:p>
          <a:p>
            <a:r>
              <a:rPr lang="en-US" sz="1400" dirty="0" smtClean="0"/>
              <a:t>University Of Minnesota,  Minneapolis, Minnesota.</a:t>
            </a:r>
          </a:p>
        </p:txBody>
      </p:sp>
      <p:pic>
        <p:nvPicPr>
          <p:cNvPr id="13" name="Picture 12" descr="Screen Shot 2015-04-22 at 2.03.15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39298"/>
            <a:ext cx="1164490" cy="138455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317916" y="4700608"/>
            <a:ext cx="5843634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Dr. Guoqian Jiang</a:t>
            </a:r>
            <a:r>
              <a:rPr lang="en-US" sz="2400" dirty="0" smtClean="0"/>
              <a:t>, MD, Dr. Ph. D.</a:t>
            </a:r>
          </a:p>
          <a:p>
            <a:r>
              <a:rPr lang="en-US" sz="1400" dirty="0" smtClean="0"/>
              <a:t>Associate Professor of Biomedical Informatics,</a:t>
            </a:r>
          </a:p>
          <a:p>
            <a:r>
              <a:rPr lang="en-US" sz="1400" dirty="0" smtClean="0"/>
              <a:t>Associate Consultant in Department of Health Sciences Research,</a:t>
            </a:r>
          </a:p>
          <a:p>
            <a:r>
              <a:rPr lang="en-US" sz="1400" dirty="0" smtClean="0"/>
              <a:t>Division of Biomedical Statistics &amp; Informatics,</a:t>
            </a:r>
          </a:p>
          <a:p>
            <a:r>
              <a:rPr lang="en-US" sz="1400" dirty="0" smtClean="0"/>
              <a:t>Mayo Clinic College of Medicine,</a:t>
            </a:r>
          </a:p>
          <a:p>
            <a:r>
              <a:rPr lang="en-US" sz="1400" dirty="0" smtClean="0"/>
              <a:t>Rochester, Minnesota.</a:t>
            </a:r>
          </a:p>
        </p:txBody>
      </p:sp>
    </p:spTree>
    <p:extLst>
      <p:ext uri="{BB962C8B-B14F-4D97-AF65-F5344CB8AC3E}">
        <p14:creationId xmlns:p14="http://schemas.microsoft.com/office/powerpoint/2010/main" val="20423695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Clinical Information Modeling Initiative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en-US" dirty="0" smtClean="0"/>
          </a:p>
          <a:p>
            <a:pPr lvl="1"/>
            <a:r>
              <a:rPr lang="en-US" dirty="0" smtClean="0"/>
              <a:t>Since 2011</a:t>
            </a:r>
          </a:p>
          <a:p>
            <a:pPr lvl="1"/>
            <a:r>
              <a:rPr lang="en-US" dirty="0">
                <a:hlinkClick r:id="rId3"/>
              </a:rPr>
              <a:t>http://www.opencimi.org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lvl="1"/>
            <a:r>
              <a:rPr lang="en-US" dirty="0" smtClean="0"/>
              <a:t>Mission Statement:</a:t>
            </a:r>
            <a:endParaRPr lang="en-US" dirty="0" smtClean="0">
              <a:latin typeface="Avenir Heavy"/>
              <a:cs typeface="Avenir Heavy"/>
            </a:endParaRPr>
          </a:p>
          <a:p>
            <a:pPr marL="457200" lvl="1" indent="0">
              <a:buNone/>
            </a:pPr>
            <a:r>
              <a:rPr lang="en-US" dirty="0" smtClean="0">
                <a:latin typeface="Avenir Heavy"/>
                <a:cs typeface="Avenir Heavy"/>
              </a:rPr>
              <a:t>Improve </a:t>
            </a:r>
            <a:r>
              <a:rPr lang="en-US" dirty="0">
                <a:latin typeface="Avenir Heavy"/>
                <a:cs typeface="Avenir Heavy"/>
              </a:rPr>
              <a:t>the interoperability of healthcare systems through shared implementable clinical information models</a:t>
            </a:r>
            <a:r>
              <a:rPr lang="en-US" dirty="0" smtClean="0">
                <a:latin typeface="Avenir Heavy"/>
                <a:cs typeface="Avenir Heavy"/>
              </a:rPr>
              <a:t>.</a:t>
            </a:r>
          </a:p>
          <a:p>
            <a:pPr marL="457200" lvl="1" indent="0" algn="ctr">
              <a:buNone/>
            </a:pPr>
            <a:r>
              <a:rPr lang="en-US" sz="2000" i="1" dirty="0" smtClean="0"/>
              <a:t>(A Single Curated Collection)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20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Screen Shot 2015-04-21 at 12.36.32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1675477"/>
            <a:ext cx="6096000" cy="900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9343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CIMI – Strategic 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en-US" dirty="0" smtClean="0"/>
          </a:p>
          <a:p>
            <a:r>
              <a:rPr lang="en-US" dirty="0"/>
              <a:t>Be able to share data, applications, reports, alerts, protocols, and decision support modules with anyone in the </a:t>
            </a:r>
            <a:r>
              <a:rPr lang="en-US" dirty="0" smtClean="0"/>
              <a:t>WORLD.</a:t>
            </a:r>
          </a:p>
          <a:p>
            <a:endParaRPr lang="en-US" dirty="0"/>
          </a:p>
          <a:p>
            <a:r>
              <a:rPr lang="en-US" dirty="0" smtClean="0"/>
              <a:t>To have “</a:t>
            </a:r>
            <a:r>
              <a:rPr lang="en-US" dirty="0"/>
              <a:t>plug-n-play” </a:t>
            </a:r>
            <a:r>
              <a:rPr lang="en-US" dirty="0" smtClean="0"/>
              <a:t>interoperability.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21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553200" y="5817741"/>
            <a:ext cx="2277241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Source: </a:t>
            </a:r>
            <a:r>
              <a:rPr lang="en-US" sz="1100" dirty="0" smtClean="0">
                <a:hlinkClick r:id="rId3"/>
              </a:rPr>
              <a:t>http</a:t>
            </a:r>
            <a:r>
              <a:rPr lang="en-US" sz="1100" dirty="0">
                <a:hlinkClick r:id="rId3"/>
              </a:rPr>
              <a:t>://www.opencimi.org</a:t>
            </a:r>
            <a:r>
              <a:rPr lang="en-US" sz="1100" dirty="0" smtClean="0">
                <a:hlinkClick r:id="rId3"/>
              </a:rPr>
              <a:t>/</a:t>
            </a:r>
            <a:endParaRPr lang="en-US" sz="1100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165002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CIMI – Deliverables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Shared </a:t>
            </a:r>
            <a:r>
              <a:rPr lang="en-US" dirty="0">
                <a:solidFill>
                  <a:srgbClr val="000000"/>
                </a:solidFill>
              </a:rPr>
              <a:t>repository of detailed clinical information </a:t>
            </a:r>
            <a:r>
              <a:rPr lang="en-US" dirty="0" smtClean="0">
                <a:solidFill>
                  <a:srgbClr val="000000"/>
                </a:solidFill>
              </a:rPr>
              <a:t>models.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Using a single formalism (now support </a:t>
            </a:r>
            <a:r>
              <a:rPr lang="en-US" dirty="0" smtClean="0">
                <a:solidFill>
                  <a:srgbClr val="000000"/>
                </a:solidFill>
              </a:rPr>
              <a:t>of two</a:t>
            </a:r>
            <a:r>
              <a:rPr lang="en-US" dirty="0">
                <a:solidFill>
                  <a:srgbClr val="000000"/>
                </a:solidFill>
              </a:rPr>
              <a:t>!</a:t>
            </a:r>
            <a:r>
              <a:rPr lang="en-US" dirty="0" smtClean="0">
                <a:solidFill>
                  <a:srgbClr val="000000"/>
                </a:solidFill>
              </a:rPr>
              <a:t>) – ADL &amp; AML.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Based on a common set of base data </a:t>
            </a:r>
            <a:r>
              <a:rPr lang="en-US" dirty="0" smtClean="0">
                <a:solidFill>
                  <a:srgbClr val="000000"/>
                </a:solidFill>
              </a:rPr>
              <a:t>types. 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With formal bindings of the models to standard coded </a:t>
            </a:r>
            <a:r>
              <a:rPr lang="en-US" dirty="0" smtClean="0">
                <a:solidFill>
                  <a:srgbClr val="000000"/>
                </a:solidFill>
              </a:rPr>
              <a:t>terminologies. 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Repository is open and models are free for use at no </a:t>
            </a:r>
            <a:r>
              <a:rPr lang="en-US" dirty="0" smtClean="0">
                <a:solidFill>
                  <a:srgbClr val="000000"/>
                </a:solidFill>
              </a:rPr>
              <a:t>cost.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Models that support multiple contexts.</a:t>
            </a:r>
            <a:endParaRPr lang="en-US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22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553200" y="5817741"/>
            <a:ext cx="2277241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Source: </a:t>
            </a:r>
            <a:r>
              <a:rPr lang="en-US" sz="1100" dirty="0" smtClean="0">
                <a:hlinkClick r:id="rId3"/>
              </a:rPr>
              <a:t>http</a:t>
            </a:r>
            <a:r>
              <a:rPr lang="en-US" sz="1100" dirty="0">
                <a:hlinkClick r:id="rId3"/>
              </a:rPr>
              <a:t>://www.opencimi.org</a:t>
            </a:r>
            <a:r>
              <a:rPr lang="en-US" sz="1100" dirty="0" smtClean="0">
                <a:hlinkClick r:id="rId3"/>
              </a:rPr>
              <a:t>/</a:t>
            </a:r>
            <a:endParaRPr lang="en-US" sz="1100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171730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CIMI – Target Domains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000000"/>
                </a:solidFill>
              </a:rPr>
              <a:t>EHR data </a:t>
            </a:r>
            <a:r>
              <a:rPr lang="en-US" dirty="0" smtClean="0">
                <a:solidFill>
                  <a:srgbClr val="000000"/>
                </a:solidFill>
              </a:rPr>
              <a:t>storage.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Message </a:t>
            </a:r>
            <a:r>
              <a:rPr lang="en-US" dirty="0" smtClean="0">
                <a:solidFill>
                  <a:srgbClr val="000000"/>
                </a:solidFill>
              </a:rPr>
              <a:t>and </a:t>
            </a:r>
            <a:r>
              <a:rPr lang="en-US" dirty="0">
                <a:solidFill>
                  <a:srgbClr val="000000"/>
                </a:solidFill>
              </a:rPr>
              <a:t>service </a:t>
            </a:r>
            <a:r>
              <a:rPr lang="en-US" dirty="0" smtClean="0">
                <a:solidFill>
                  <a:srgbClr val="000000"/>
                </a:solidFill>
              </a:rPr>
              <a:t>payload.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Decision logic (queries of EHR data</a:t>
            </a:r>
            <a:r>
              <a:rPr lang="en-US" dirty="0" smtClean="0">
                <a:solidFill>
                  <a:srgbClr val="000000"/>
                </a:solidFill>
              </a:rPr>
              <a:t>).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Clinical trials data (clinical research</a:t>
            </a:r>
            <a:r>
              <a:rPr lang="en-US" dirty="0" smtClean="0">
                <a:solidFill>
                  <a:srgbClr val="000000"/>
                </a:solidFill>
              </a:rPr>
              <a:t>).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Quality </a:t>
            </a:r>
            <a:r>
              <a:rPr lang="en-US" dirty="0" smtClean="0">
                <a:solidFill>
                  <a:srgbClr val="000000"/>
                </a:solidFill>
              </a:rPr>
              <a:t>measures.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Normalization of data for secondary </a:t>
            </a:r>
            <a:r>
              <a:rPr lang="en-US" dirty="0" smtClean="0">
                <a:solidFill>
                  <a:srgbClr val="000000"/>
                </a:solidFill>
              </a:rPr>
              <a:t>use.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Creation of </a:t>
            </a:r>
            <a:r>
              <a:rPr lang="en-US" dirty="0" smtClean="0">
                <a:solidFill>
                  <a:srgbClr val="000000"/>
                </a:solidFill>
              </a:rPr>
              <a:t>structured data </a:t>
            </a:r>
            <a:r>
              <a:rPr lang="en-US" dirty="0">
                <a:solidFill>
                  <a:srgbClr val="000000"/>
                </a:solidFill>
              </a:rPr>
              <a:t>entry </a:t>
            </a:r>
            <a:r>
              <a:rPr lang="en-US" dirty="0" smtClean="0">
                <a:solidFill>
                  <a:srgbClr val="000000"/>
                </a:solidFill>
              </a:rPr>
              <a:t>screens.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Capture of coding output from </a:t>
            </a:r>
            <a:r>
              <a:rPr lang="en-US" dirty="0" smtClean="0">
                <a:solidFill>
                  <a:srgbClr val="000000"/>
                </a:solidFill>
              </a:rPr>
              <a:t>NLP.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23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553200" y="5817741"/>
            <a:ext cx="2277241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Source: </a:t>
            </a:r>
            <a:r>
              <a:rPr lang="en-US" sz="1100" dirty="0" smtClean="0">
                <a:hlinkClick r:id="rId3"/>
              </a:rPr>
              <a:t>http</a:t>
            </a:r>
            <a:r>
              <a:rPr lang="en-US" sz="1100" dirty="0">
                <a:hlinkClick r:id="rId3"/>
              </a:rPr>
              <a:t>://www.opencimi.org</a:t>
            </a:r>
            <a:r>
              <a:rPr lang="en-US" sz="1100" dirty="0" smtClean="0">
                <a:hlinkClick r:id="rId3"/>
              </a:rPr>
              <a:t>/</a:t>
            </a:r>
            <a:endParaRPr lang="en-US" sz="1100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674840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CIMI – Shared Repository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24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218621" y="6356350"/>
            <a:ext cx="22772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100" dirty="0" smtClean="0"/>
          </a:p>
          <a:p>
            <a:r>
              <a:rPr lang="en-US" sz="1100" dirty="0" smtClean="0"/>
              <a:t>Source: </a:t>
            </a:r>
            <a:r>
              <a:rPr lang="en-US" sz="1100" dirty="0" smtClean="0">
                <a:hlinkClick r:id="rId3"/>
              </a:rPr>
              <a:t>http</a:t>
            </a:r>
            <a:r>
              <a:rPr lang="en-US" sz="1100" dirty="0">
                <a:hlinkClick r:id="rId3"/>
              </a:rPr>
              <a:t>://www.opencimi.org</a:t>
            </a:r>
            <a:r>
              <a:rPr lang="en-US" sz="1100" dirty="0" smtClean="0">
                <a:hlinkClick r:id="rId3"/>
              </a:rPr>
              <a:t>/</a:t>
            </a:r>
            <a:endParaRPr lang="en-US" sz="1100" dirty="0" smtClean="0"/>
          </a:p>
          <a:p>
            <a:endParaRPr lang="en-US" dirty="0" smtClean="0"/>
          </a:p>
        </p:txBody>
      </p:sp>
      <p:pic>
        <p:nvPicPr>
          <p:cNvPr id="11" name="Picture 10" descr="Screen Shot 2015-04-21 at 1.31.1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75" y="1242735"/>
            <a:ext cx="7620001" cy="519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095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CIMI – Coded Elements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Model Elements are bound to Standard Terminologies and Ontologies:</a:t>
            </a:r>
          </a:p>
          <a:p>
            <a:pPr lvl="1"/>
            <a:r>
              <a:rPr lang="en-US" b="1" dirty="0">
                <a:solidFill>
                  <a:srgbClr val="000000"/>
                </a:solidFill>
              </a:rPr>
              <a:t>SNOMED CT</a:t>
            </a:r>
            <a:r>
              <a:rPr lang="en-US" dirty="0">
                <a:solidFill>
                  <a:srgbClr val="000000"/>
                </a:solidFill>
              </a:rPr>
              <a:t>  - primary and preferred.</a:t>
            </a:r>
          </a:p>
          <a:p>
            <a:pPr marL="914400" lvl="2" indent="0">
              <a:buNone/>
            </a:pPr>
            <a:r>
              <a:rPr lang="en-US" sz="1600" i="1" dirty="0">
                <a:solidFill>
                  <a:srgbClr val="000000"/>
                </a:solidFill>
              </a:rPr>
              <a:t>Systematized Nomenclature of Medicine – Clinical Terms</a:t>
            </a:r>
            <a:endParaRPr lang="en-US" dirty="0">
              <a:solidFill>
                <a:srgbClr val="000000"/>
              </a:solidFill>
            </a:endParaRPr>
          </a:p>
          <a:p>
            <a:pPr lvl="1"/>
            <a:r>
              <a:rPr lang="en-US" b="1" dirty="0">
                <a:solidFill>
                  <a:srgbClr val="000000"/>
                </a:solidFill>
              </a:rPr>
              <a:t>LOINC</a:t>
            </a:r>
            <a:r>
              <a:rPr lang="en-US" dirty="0">
                <a:solidFill>
                  <a:srgbClr val="000000"/>
                </a:solidFill>
              </a:rPr>
              <a:t>  - approved.</a:t>
            </a:r>
          </a:p>
          <a:p>
            <a:pPr marL="914400" lvl="2" indent="0">
              <a:buNone/>
            </a:pPr>
            <a:r>
              <a:rPr lang="en-US" sz="1600" i="1" dirty="0">
                <a:solidFill>
                  <a:srgbClr val="000000"/>
                </a:solidFill>
              </a:rPr>
              <a:t>Logical Observation Identifiers Names and </a:t>
            </a:r>
            <a:r>
              <a:rPr lang="en-US" sz="1600" i="1" dirty="0" smtClean="0">
                <a:solidFill>
                  <a:srgbClr val="000000"/>
                </a:solidFill>
              </a:rPr>
              <a:t>Codes</a:t>
            </a:r>
          </a:p>
          <a:p>
            <a:pPr marL="914400" lvl="2" indent="0">
              <a:buNone/>
            </a:pPr>
            <a:endParaRPr lang="en-US" dirty="0" smtClean="0">
              <a:solidFill>
                <a:srgbClr val="000000"/>
              </a:solidFill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CIMI SNOMED CT Identifier for extension.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Value-sets only by reference.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25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479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CIMI – Model Browser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26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728139" y="5811560"/>
            <a:ext cx="309004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100" dirty="0" smtClean="0"/>
          </a:p>
          <a:p>
            <a:r>
              <a:rPr lang="en-US" sz="1100" dirty="0" smtClean="0"/>
              <a:t>Source: </a:t>
            </a:r>
            <a:r>
              <a:rPr lang="en-US" sz="1100" dirty="0" smtClean="0">
                <a:hlinkClick r:id="rId3"/>
              </a:rPr>
              <a:t>http</a:t>
            </a:r>
            <a:r>
              <a:rPr lang="en-US" sz="1100" dirty="0">
                <a:hlinkClick r:id="rId3"/>
              </a:rPr>
              <a:t>://</a:t>
            </a:r>
            <a:r>
              <a:rPr lang="en-US" sz="1100" dirty="0" smtClean="0">
                <a:hlinkClick r:id="rId3"/>
              </a:rPr>
              <a:t>www.clinicalelement.com/cimi-browser</a:t>
            </a:r>
            <a:endParaRPr lang="en-US" sz="1100" dirty="0" smtClean="0"/>
          </a:p>
          <a:p>
            <a:endParaRPr lang="en-US" sz="1100" dirty="0" smtClean="0"/>
          </a:p>
          <a:p>
            <a:endParaRPr lang="en-US" dirty="0" smtClean="0"/>
          </a:p>
        </p:txBody>
      </p:sp>
      <p:pic>
        <p:nvPicPr>
          <p:cNvPr id="3" name="Picture 2" descr="Screen Shot 2015-04-21 at 2.01.38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5074"/>
            <a:ext cx="9144000" cy="4716379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 flipV="1">
            <a:off x="5439103" y="1900621"/>
            <a:ext cx="648138" cy="63937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 flipV="1">
            <a:off x="4566744" y="1825298"/>
            <a:ext cx="1520497" cy="71470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6087241" y="1825299"/>
            <a:ext cx="152400" cy="71470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6087241" y="1900621"/>
            <a:ext cx="1016000" cy="63937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6087241" y="1900621"/>
            <a:ext cx="1778000" cy="63937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7804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Frameworks &amp;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Similar Solutions ?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Existing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HL7: Templates. </a:t>
            </a:r>
          </a:p>
          <a:p>
            <a:pPr lvl="1"/>
            <a:r>
              <a:rPr lang="en-US" dirty="0" err="1" smtClean="0">
                <a:solidFill>
                  <a:srgbClr val="000000"/>
                </a:solidFill>
              </a:rPr>
              <a:t>OpenEHR</a:t>
            </a:r>
            <a:r>
              <a:rPr lang="en-US" dirty="0" smtClean="0">
                <a:solidFill>
                  <a:srgbClr val="000000"/>
                </a:solidFill>
              </a:rPr>
              <a:t>: Archetype Definition Language (ADL).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GE-Intermountain Healthcare : Clinical Element Modeling Language (CEML).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New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CIMI: Archetype Modeling Language (AML).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27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2887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HL7 Templates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Templates are similar to Archetypes.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Detailed Clinical Model with HL7 templates.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Bridge the gaps between technical representational formats - HL7 v3 templates and </a:t>
            </a:r>
            <a:r>
              <a:rPr lang="en-US" dirty="0" err="1" smtClean="0">
                <a:solidFill>
                  <a:srgbClr val="000000"/>
                </a:solidFill>
              </a:rPr>
              <a:t>OpenEHR</a:t>
            </a:r>
            <a:r>
              <a:rPr lang="en-US" dirty="0" smtClean="0">
                <a:solidFill>
                  <a:srgbClr val="000000"/>
                </a:solidFill>
              </a:rPr>
              <a:t> archetypes.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DCM’s in UML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HL7 “Flavored” non-normative UML.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Not sure if is successful?</a:t>
            </a:r>
          </a:p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28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567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HL7 DCMs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29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 descr="Screen Shot 2015-04-21 at 3.20.1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8600"/>
            <a:ext cx="9144000" cy="3846469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2829034" y="3503448"/>
            <a:ext cx="5857766" cy="175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3766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interoperability problem.</a:t>
            </a:r>
          </a:p>
          <a:p>
            <a:r>
              <a:rPr lang="en-US" dirty="0" smtClean="0"/>
              <a:t>Archetypes - Constraint Modeling.</a:t>
            </a:r>
          </a:p>
          <a:p>
            <a:r>
              <a:rPr lang="en-US" dirty="0" smtClean="0"/>
              <a:t>CIMI - Clinical </a:t>
            </a:r>
            <a:r>
              <a:rPr lang="en-US" dirty="0"/>
              <a:t>Information Modeling </a:t>
            </a:r>
            <a:r>
              <a:rPr lang="en-US" dirty="0" smtClean="0"/>
              <a:t>Initiative.</a:t>
            </a:r>
            <a:endParaRPr lang="en-US" dirty="0"/>
          </a:p>
          <a:p>
            <a:r>
              <a:rPr lang="en-US" dirty="0" smtClean="0"/>
              <a:t>Existing Frameworks &amp; Tools.</a:t>
            </a:r>
          </a:p>
          <a:p>
            <a:r>
              <a:rPr lang="en-US" dirty="0" smtClean="0"/>
              <a:t>AML - Archetype Modeling Language.</a:t>
            </a:r>
          </a:p>
          <a:p>
            <a:r>
              <a:rPr lang="en-US" dirty="0" smtClean="0"/>
              <a:t>AML Tooling.</a:t>
            </a:r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3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79701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Archetype Definition Language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buFontTx/>
              <a:buChar char="-"/>
            </a:pPr>
            <a:r>
              <a:rPr lang="en-US" dirty="0" err="1" smtClean="0">
                <a:solidFill>
                  <a:srgbClr val="000000"/>
                </a:solidFill>
              </a:rPr>
              <a:t>OpenEHR</a:t>
            </a:r>
            <a:r>
              <a:rPr lang="en-US" dirty="0">
                <a:solidFill>
                  <a:srgbClr val="000000"/>
                </a:solidFill>
              </a:rPr>
              <a:t>  - </a:t>
            </a:r>
            <a:r>
              <a:rPr lang="en-US" dirty="0">
                <a:solidFill>
                  <a:srgbClr val="000000"/>
                </a:solidFill>
                <a:hlinkClick r:id="rId3"/>
              </a:rPr>
              <a:t>http://</a:t>
            </a:r>
            <a:r>
              <a:rPr lang="en-US" dirty="0" smtClean="0">
                <a:solidFill>
                  <a:srgbClr val="000000"/>
                </a:solidFill>
                <a:hlinkClick r:id="rId3"/>
              </a:rPr>
              <a:t>www.openehr.org</a:t>
            </a:r>
            <a:endParaRPr lang="en-US" dirty="0">
              <a:solidFill>
                <a:srgbClr val="000000"/>
              </a:solidFill>
            </a:endParaRPr>
          </a:p>
          <a:p>
            <a:pPr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Open source tools by Ocean Informatics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ADL 2.0  (AOM -  ADL object model).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Format: ODIN – Object Data Instance Notation.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Proprietary tools to absorb archetypes in ODIN.  Open now??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Multiple tools – Editor, ADL Workbench – written in Eiffel language. </a:t>
            </a:r>
          </a:p>
          <a:p>
            <a:pPr>
              <a:buFontTx/>
              <a:buChar char="-"/>
            </a:pPr>
            <a:endParaRPr lang="en-US" dirty="0" smtClean="0">
              <a:solidFill>
                <a:srgbClr val="000000"/>
              </a:solidFill>
            </a:endParaRPr>
          </a:p>
          <a:p>
            <a:pPr>
              <a:buFontTx/>
              <a:buChar char="-"/>
            </a:pPr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30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3317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ADL Workbench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rgbClr val="000000"/>
              </a:solidFill>
            </a:endParaRPr>
          </a:p>
          <a:p>
            <a:pPr>
              <a:buFontTx/>
              <a:buChar char="-"/>
            </a:pPr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31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 descr="Screen Shot 2015-04-21 at 2.28.30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719" y="1372475"/>
            <a:ext cx="5975308" cy="5095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1528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ADL Workbench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rgbClr val="000000"/>
              </a:solidFill>
            </a:endParaRPr>
          </a:p>
          <a:p>
            <a:pPr>
              <a:buFontTx/>
              <a:buChar char="-"/>
            </a:pPr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32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31136"/>
            <a:ext cx="9144000" cy="563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359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err="1" smtClean="0"/>
              <a:t>OpenEHR</a:t>
            </a:r>
            <a:r>
              <a:rPr lang="en-US" dirty="0" smtClean="0"/>
              <a:t> - CKM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rgbClr val="000000"/>
              </a:solidFill>
            </a:endParaRPr>
          </a:p>
          <a:p>
            <a:pPr>
              <a:buFontTx/>
              <a:buChar char="-"/>
            </a:pPr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33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 descr="Screen Shot 2015-04-21 at 2.34.3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622" y="1250770"/>
            <a:ext cx="7190828" cy="560723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059448" y="2881586"/>
            <a:ext cx="1259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ADL1.5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563710" y="1250770"/>
            <a:ext cx="2542628" cy="36933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openehr.org</a:t>
            </a:r>
            <a:r>
              <a:rPr lang="en-US" dirty="0"/>
              <a:t>/</a:t>
            </a:r>
            <a:r>
              <a:rPr lang="en-US" dirty="0" err="1"/>
              <a:t>ckm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4325001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err="1" smtClean="0"/>
              <a:t>OpenEHR</a:t>
            </a:r>
            <a:r>
              <a:rPr lang="en-US" dirty="0" smtClean="0"/>
              <a:t> ADL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Most traction.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Get started with rich set of tools.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Leverage with existing archetypes.</a:t>
            </a:r>
          </a:p>
          <a:p>
            <a:pPr marL="0" indent="0">
              <a:buNone/>
            </a:pPr>
            <a:endParaRPr lang="en-US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Issues</a:t>
            </a:r>
            <a:endParaRPr lang="en-US" dirty="0">
              <a:solidFill>
                <a:srgbClr val="000000"/>
              </a:solidFill>
            </a:endParaRPr>
          </a:p>
          <a:p>
            <a:pPr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Proprietary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No easy gateway 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Translation needed:</a:t>
            </a:r>
          </a:p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your Reference model to ADL compatible format.</a:t>
            </a:r>
          </a:p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Convert models back.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Challenging setup ?</a:t>
            </a:r>
          </a:p>
          <a:p>
            <a:pPr>
              <a:buFontTx/>
              <a:buChar char="-"/>
            </a:pPr>
            <a:endParaRPr lang="en-US" dirty="0" smtClean="0">
              <a:solidFill>
                <a:srgbClr val="000000"/>
              </a:solidFill>
            </a:endParaRPr>
          </a:p>
          <a:p>
            <a:pPr>
              <a:buFontTx/>
              <a:buChar char="-"/>
            </a:pPr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34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551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GE-Intermountain Healthcare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39482"/>
            <a:ext cx="8229600" cy="4525963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Clinical Element Modeling Language – CEML.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Modeling at IHC</a:t>
            </a:r>
          </a:p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1994 – ASN.1</a:t>
            </a:r>
          </a:p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2000 – XML Schema</a:t>
            </a:r>
          </a:p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2004 – CEML  (5000+ Models)</a:t>
            </a:r>
          </a:p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2009 – CDL (Constraint Definition Language)</a:t>
            </a:r>
          </a:p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2013 – Back to CEML</a:t>
            </a:r>
          </a:p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2014 – Converted models to ADL, FHIR profiles</a:t>
            </a:r>
          </a:p>
          <a:p>
            <a:pPr>
              <a:buFontTx/>
              <a:buChar char="-"/>
            </a:pPr>
            <a:endParaRPr lang="en-US" dirty="0" smtClean="0">
              <a:solidFill>
                <a:srgbClr val="000000"/>
              </a:solidFill>
            </a:endParaRPr>
          </a:p>
          <a:p>
            <a:pPr>
              <a:buFontTx/>
              <a:buChar char="-"/>
            </a:pPr>
            <a:endParaRPr lang="en-US" dirty="0" smtClean="0">
              <a:solidFill>
                <a:srgbClr val="000000"/>
              </a:solidFill>
            </a:endParaRPr>
          </a:p>
          <a:p>
            <a:pPr>
              <a:buFontTx/>
              <a:buChar char="-"/>
            </a:pPr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35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52939" y="6430142"/>
            <a:ext cx="172651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 smtClean="0"/>
              <a:t>Courtesy: Stan Huff at IHC</a:t>
            </a:r>
            <a:endParaRPr lang="en-US" sz="1100" i="1" dirty="0"/>
          </a:p>
        </p:txBody>
      </p:sp>
    </p:spTree>
    <p:extLst>
      <p:ext uri="{BB962C8B-B14F-4D97-AF65-F5344CB8AC3E}">
        <p14:creationId xmlns:p14="http://schemas.microsoft.com/office/powerpoint/2010/main" val="1251001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GE-Intermountain Healthcare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IHC Models at </a:t>
            </a:r>
            <a:r>
              <a:rPr lang="en-US" dirty="0" smtClean="0">
                <a:solidFill>
                  <a:srgbClr val="000000"/>
                </a:solidFill>
                <a:hlinkClick r:id="rId3"/>
              </a:rPr>
              <a:t>www.clinicalelement.com</a:t>
            </a:r>
            <a:endParaRPr lang="en-US" dirty="0">
              <a:solidFill>
                <a:srgbClr val="000000"/>
              </a:solidFill>
            </a:endParaRPr>
          </a:p>
          <a:p>
            <a:pPr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Contributions to:</a:t>
            </a:r>
          </a:p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CEML models to ADL 1.5</a:t>
            </a:r>
          </a:p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CEML models to CIMI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Issues: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CEML (or CDL) compilers </a:t>
            </a:r>
            <a:r>
              <a:rPr lang="en-US" dirty="0" smtClean="0">
                <a:solidFill>
                  <a:srgbClr val="000000"/>
                </a:solidFill>
                <a:sym typeface="Wingdings"/>
              </a:rPr>
              <a:t></a:t>
            </a:r>
            <a:r>
              <a:rPr lang="en-US" dirty="0" smtClean="0">
                <a:solidFill>
                  <a:srgbClr val="000000"/>
                </a:solidFill>
              </a:rPr>
              <a:t> proprietary.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Process to get resources from IHC – 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Data normalization working with CEMs (</a:t>
            </a:r>
            <a:r>
              <a:rPr lang="en-US" dirty="0" err="1" smtClean="0">
                <a:solidFill>
                  <a:srgbClr val="000000"/>
                </a:solidFill>
              </a:rPr>
              <a:t>sharpn.org</a:t>
            </a:r>
            <a:r>
              <a:rPr lang="en-US" dirty="0" smtClean="0">
                <a:solidFill>
                  <a:srgbClr val="000000"/>
                </a:solidFill>
              </a:rPr>
              <a:t>)</a:t>
            </a:r>
          </a:p>
          <a:p>
            <a:pPr>
              <a:buFontTx/>
              <a:buChar char="-"/>
            </a:pPr>
            <a:endParaRPr lang="en-US" dirty="0" smtClean="0">
              <a:solidFill>
                <a:srgbClr val="000000"/>
              </a:solidFill>
            </a:endParaRPr>
          </a:p>
          <a:p>
            <a:pPr>
              <a:buFontTx/>
              <a:buChar char="-"/>
            </a:pPr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36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54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Frameworks &amp;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Similar solutions?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Existing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HL7: Templates. </a:t>
            </a:r>
            <a:r>
              <a:rPr lang="en-US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✔</a:t>
            </a:r>
            <a:endParaRPr lang="en-US" dirty="0" smtClean="0">
              <a:solidFill>
                <a:srgbClr val="008000"/>
              </a:solidFill>
            </a:endParaRPr>
          </a:p>
          <a:p>
            <a:pPr lvl="1"/>
            <a:r>
              <a:rPr lang="en-US" dirty="0" err="1" smtClean="0">
                <a:solidFill>
                  <a:srgbClr val="000000"/>
                </a:solidFill>
              </a:rPr>
              <a:t>OpenEHR</a:t>
            </a:r>
            <a:r>
              <a:rPr lang="en-US" dirty="0" smtClean="0">
                <a:solidFill>
                  <a:srgbClr val="000000"/>
                </a:solidFill>
              </a:rPr>
              <a:t>: Archetype Definition Language.</a:t>
            </a:r>
            <a:r>
              <a:rPr lang="en-US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 </a:t>
            </a:r>
            <a:r>
              <a:rPr lang="en-US" dirty="0">
                <a:solidFill>
                  <a:srgbClr val="008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✔</a:t>
            </a:r>
            <a:endParaRPr lang="en-US" dirty="0" smtClean="0">
              <a:solidFill>
                <a:srgbClr val="000000"/>
              </a:solidFill>
            </a:endParaRP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GE-Intermountain Healthcare : Clinical Element Modeling Language (CEML).</a:t>
            </a:r>
            <a:r>
              <a:rPr lang="en-US" dirty="0">
                <a:solidFill>
                  <a:srgbClr val="008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 ✔</a:t>
            </a:r>
            <a:endParaRPr lang="en-US" dirty="0" smtClean="0">
              <a:solidFill>
                <a:srgbClr val="000000"/>
              </a:solidFill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New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CIMI: Archetype Modeling Language (</a:t>
            </a:r>
            <a:r>
              <a:rPr lang="en-US" u="sng" dirty="0" smtClean="0">
                <a:solidFill>
                  <a:srgbClr val="FF0000"/>
                </a:solidFill>
              </a:rPr>
              <a:t>AML</a:t>
            </a:r>
            <a:r>
              <a:rPr lang="en-US" dirty="0" smtClean="0">
                <a:solidFill>
                  <a:srgbClr val="000000"/>
                </a:solidFill>
              </a:rPr>
              <a:t>).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37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126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AML : An OMG Standard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Tx/>
              <a:buChar char="-"/>
            </a:pPr>
            <a:r>
              <a:rPr lang="en-US" dirty="0">
                <a:solidFill>
                  <a:srgbClr val="000000"/>
                </a:solidFill>
              </a:rPr>
              <a:t>Object Management Group (OMG</a:t>
            </a:r>
            <a:r>
              <a:rPr lang="en-US" dirty="0" smtClean="0">
                <a:solidFill>
                  <a:srgbClr val="000000"/>
                </a:solidFill>
              </a:rPr>
              <a:t>) is a standards consortium.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Preliminary submission in November 2014.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Currently being revised…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AML specification is collection of UML artifacts:</a:t>
            </a:r>
          </a:p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Profiles, stereotypes</a:t>
            </a:r>
          </a:p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Data types</a:t>
            </a:r>
          </a:p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Classes, Packages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  <a:hlinkClick r:id="rId3"/>
              </a:rPr>
              <a:t>https</a:t>
            </a:r>
            <a:r>
              <a:rPr lang="en-US" dirty="0">
                <a:solidFill>
                  <a:srgbClr val="000000"/>
                </a:solidFill>
                <a:hlinkClick r:id="rId3"/>
              </a:rPr>
              <a:t>://github.com/opencimi/</a:t>
            </a:r>
            <a:r>
              <a:rPr lang="en-US" dirty="0" smtClean="0">
                <a:solidFill>
                  <a:srgbClr val="000000"/>
                </a:solidFill>
                <a:hlinkClick r:id="rId3"/>
              </a:rPr>
              <a:t>AML</a:t>
            </a:r>
            <a:endParaRPr lang="en-US" dirty="0" smtClean="0">
              <a:solidFill>
                <a:srgbClr val="000000"/>
              </a:solidFill>
            </a:endParaRPr>
          </a:p>
          <a:p>
            <a:pPr lvl="1">
              <a:buFontTx/>
              <a:buChar char="-"/>
            </a:pPr>
            <a:endParaRPr lang="en-US" dirty="0" smtClean="0">
              <a:solidFill>
                <a:srgbClr val="000000"/>
              </a:solidFill>
            </a:endParaRPr>
          </a:p>
          <a:p>
            <a:pPr lvl="1">
              <a:buFontTx/>
              <a:buChar char="-"/>
            </a:pPr>
            <a:endParaRPr lang="en-US" dirty="0" smtClean="0">
              <a:solidFill>
                <a:srgbClr val="000000"/>
              </a:solidFill>
            </a:endParaRPr>
          </a:p>
          <a:p>
            <a:pPr>
              <a:buFontTx/>
              <a:buChar char="-"/>
            </a:pPr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38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516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Unified Modeling Language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UML is an OMG standard.</a:t>
            </a:r>
          </a:p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Creating and exchanging Models. </a:t>
            </a:r>
          </a:p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Create:</a:t>
            </a:r>
          </a:p>
          <a:p>
            <a:pPr lvl="2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Classes</a:t>
            </a:r>
          </a:p>
          <a:p>
            <a:pPr lvl="2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Properties</a:t>
            </a:r>
          </a:p>
          <a:p>
            <a:pPr lvl="2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Associations</a:t>
            </a:r>
          </a:p>
          <a:p>
            <a:pPr lvl="2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Generalization / Specialization</a:t>
            </a:r>
          </a:p>
          <a:p>
            <a:pPr lvl="2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Enumerations</a:t>
            </a:r>
          </a:p>
          <a:p>
            <a:pPr lvl="2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Stereotypes, tags, constraints.</a:t>
            </a:r>
          </a:p>
          <a:p>
            <a:pPr lvl="2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Profiles (domain specific extension).</a:t>
            </a:r>
          </a:p>
          <a:p>
            <a:pPr marL="457200" lvl="1" indent="0">
              <a:buNone/>
            </a:pPr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39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626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/>
          <a:lstStyle/>
          <a:p>
            <a:r>
              <a:rPr lang="en-US" dirty="0" smtClean="0"/>
              <a:t>Interoperability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Exchange or share information:</a:t>
            </a:r>
          </a:p>
          <a:p>
            <a:r>
              <a:rPr lang="en-US" dirty="0" smtClean="0"/>
              <a:t>How to be “On The Same Page”?</a:t>
            </a:r>
          </a:p>
          <a:p>
            <a:pPr lvl="1"/>
            <a:r>
              <a:rPr lang="en-US" dirty="0" smtClean="0"/>
              <a:t>Data</a:t>
            </a:r>
          </a:p>
          <a:p>
            <a:pPr lvl="1"/>
            <a:r>
              <a:rPr lang="en-US" dirty="0" smtClean="0"/>
              <a:t>Semantics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4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Screen Shot 2015-04-20 at 2.46.3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7854" y="3211732"/>
            <a:ext cx="3817194" cy="2914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377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UML Example</a:t>
            </a:r>
            <a:endParaRPr lang="en-US" dirty="0"/>
          </a:p>
        </p:txBody>
      </p:sp>
      <p:pic>
        <p:nvPicPr>
          <p:cNvPr id="8" name="Content Placeholder 7" descr="Screen Shot 2015-04-21 at 4.28.05 PM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8336" r="-118336"/>
          <a:stretch>
            <a:fillRect/>
          </a:stretch>
        </p:blipFill>
        <p:spPr/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40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332085" y="1758348"/>
            <a:ext cx="763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Class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9" idx="1"/>
          </p:cNvCxnSpPr>
          <p:nvPr/>
        </p:nvCxnSpPr>
        <p:spPr>
          <a:xfrm flipH="1">
            <a:off x="5017710" y="1943014"/>
            <a:ext cx="1314375" cy="1846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972934" y="2248603"/>
            <a:ext cx="1073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Property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12" idx="1"/>
          </p:cNvCxnSpPr>
          <p:nvPr/>
        </p:nvCxnSpPr>
        <p:spPr>
          <a:xfrm flipH="1">
            <a:off x="4520380" y="2433269"/>
            <a:ext cx="245255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852567" y="2062112"/>
            <a:ext cx="1287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Stereotype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2140298" y="1943014"/>
            <a:ext cx="1953798" cy="30558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61449" y="3066650"/>
            <a:ext cx="1278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Operation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1953799" y="3438991"/>
            <a:ext cx="1793942" cy="1975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095842" y="4279634"/>
            <a:ext cx="1590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Specialization</a:t>
            </a:r>
            <a:endParaRPr lang="en-US" dirty="0"/>
          </a:p>
        </p:txBody>
      </p:sp>
      <p:cxnSp>
        <p:nvCxnSpPr>
          <p:cNvPr id="27" name="Straight Arrow Connector 26"/>
          <p:cNvCxnSpPr>
            <a:stCxn id="26" idx="1"/>
          </p:cNvCxnSpPr>
          <p:nvPr/>
        </p:nvCxnSpPr>
        <p:spPr>
          <a:xfrm flipH="1">
            <a:off x="5139196" y="4464300"/>
            <a:ext cx="1956646" cy="72193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360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UML Instance Example</a:t>
            </a:r>
            <a:endParaRPr lang="en-US" dirty="0"/>
          </a:p>
        </p:txBody>
      </p:sp>
      <p:pic>
        <p:nvPicPr>
          <p:cNvPr id="8" name="Content Placeholder 7" descr="Screen Shot 2015-04-21 at 4.28.05 PM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8336" r="-118336"/>
          <a:stretch>
            <a:fillRect/>
          </a:stretch>
        </p:blipFill>
        <p:spPr/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41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332085" y="1758348"/>
            <a:ext cx="763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Class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9" idx="1"/>
          </p:cNvCxnSpPr>
          <p:nvPr/>
        </p:nvCxnSpPr>
        <p:spPr>
          <a:xfrm flipH="1">
            <a:off x="5017710" y="1943014"/>
            <a:ext cx="1314375" cy="1846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972934" y="2248603"/>
            <a:ext cx="1073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Property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12" idx="1"/>
          </p:cNvCxnSpPr>
          <p:nvPr/>
        </p:nvCxnSpPr>
        <p:spPr>
          <a:xfrm flipH="1">
            <a:off x="4520380" y="2433269"/>
            <a:ext cx="245255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852567" y="2062112"/>
            <a:ext cx="1287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Stereotype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2140298" y="1943014"/>
            <a:ext cx="1953798" cy="30558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61449" y="3066650"/>
            <a:ext cx="1278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Operation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1953799" y="3438991"/>
            <a:ext cx="1793942" cy="1975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095842" y="4279634"/>
            <a:ext cx="1590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Specialization</a:t>
            </a:r>
            <a:endParaRPr lang="en-US" dirty="0"/>
          </a:p>
        </p:txBody>
      </p:sp>
      <p:cxnSp>
        <p:nvCxnSpPr>
          <p:cNvPr id="27" name="Straight Arrow Connector 26"/>
          <p:cNvCxnSpPr>
            <a:stCxn id="26" idx="1"/>
          </p:cNvCxnSpPr>
          <p:nvPr/>
        </p:nvCxnSpPr>
        <p:spPr>
          <a:xfrm flipH="1">
            <a:off x="5139196" y="4464300"/>
            <a:ext cx="1956646" cy="72193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3" name="Picture 2" descr="Screen Shot 2015-04-21 at 4.37.25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974700"/>
            <a:ext cx="2146300" cy="14732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95380" y="3807386"/>
            <a:ext cx="24955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Instance</a:t>
            </a:r>
          </a:p>
          <a:p>
            <a:pPr algn="ctr"/>
            <a:r>
              <a:rPr lang="en-US" dirty="0" smtClean="0"/>
              <a:t> </a:t>
            </a:r>
            <a:r>
              <a:rPr lang="en-US" sz="1100" dirty="0" smtClean="0"/>
              <a:t>(of Class “A1C Test”)</a:t>
            </a:r>
            <a:endParaRPr lang="en-US" sz="1100" dirty="0"/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>
            <a:off x="1443147" y="4453717"/>
            <a:ext cx="155416" cy="52098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7344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XMI – XML </a:t>
            </a:r>
            <a:r>
              <a:rPr lang="en-US" dirty="0"/>
              <a:t>M</a:t>
            </a:r>
            <a:r>
              <a:rPr lang="en-US" dirty="0" smtClean="0"/>
              <a:t>etadata Interchange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42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4" name="Picture 13" descr="Screen Shot 2015-04-21 at 4.42.2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308575"/>
            <a:ext cx="7018893" cy="504777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390708" y="2042525"/>
            <a:ext cx="341914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Format for exchange UML models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5701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UML Extension mechanism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43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124200" y="1536333"/>
            <a:ext cx="2309035" cy="60387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UML </a:t>
            </a:r>
            <a:r>
              <a:rPr lang="en-US" dirty="0" smtClean="0"/>
              <a:t>Meta-model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133081" y="2772159"/>
            <a:ext cx="2309035" cy="60387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UML Model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617749" y="4077600"/>
            <a:ext cx="1668185" cy="45147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Stereotypes</a:t>
            </a:r>
            <a:endParaRPr lang="en-US" dirty="0">
              <a:solidFill>
                <a:srgbClr val="000000"/>
              </a:solidFill>
            </a:endParaRPr>
          </a:p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438334" y="4077600"/>
            <a:ext cx="1668185" cy="45147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Tags</a:t>
            </a:r>
            <a:endParaRPr lang="en-US" dirty="0">
              <a:solidFill>
                <a:srgbClr val="000000"/>
              </a:solidFill>
            </a:endParaRPr>
          </a:p>
          <a:p>
            <a:pPr algn="ctr"/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251463" y="4079030"/>
            <a:ext cx="1668185" cy="45147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Constraints</a:t>
            </a:r>
            <a:endParaRPr lang="en-US" dirty="0">
              <a:solidFill>
                <a:srgbClr val="000000"/>
              </a:solidFill>
            </a:endParaRP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839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UML Extension mechanism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44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548" y="1357449"/>
            <a:ext cx="6830882" cy="4934082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80662" y="6430142"/>
            <a:ext cx="31105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 smtClean="0"/>
              <a:t>Courtesy: Harold </a:t>
            </a:r>
            <a:r>
              <a:rPr lang="en-US" sz="1100" i="1" dirty="0" err="1" smtClean="0"/>
              <a:t>Solbrig</a:t>
            </a:r>
            <a:endParaRPr lang="en-US" sz="1100" i="1" dirty="0"/>
          </a:p>
        </p:txBody>
      </p:sp>
      <p:sp>
        <p:nvSpPr>
          <p:cNvPr id="19" name="TextBox 18"/>
          <p:cNvSpPr txBox="1"/>
          <p:nvPr/>
        </p:nvSpPr>
        <p:spPr>
          <a:xfrm>
            <a:off x="421144" y="5273630"/>
            <a:ext cx="7104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Tag</a:t>
            </a:r>
            <a:endParaRPr lang="en-US" b="1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1131595" y="5649201"/>
            <a:ext cx="643070" cy="162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18318" y="4188741"/>
            <a:ext cx="17973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Restriction</a:t>
            </a:r>
            <a:endParaRPr lang="en-US" b="1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962460" y="4668999"/>
            <a:ext cx="812205" cy="39411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5046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UML Profile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45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80662" y="6430142"/>
            <a:ext cx="31105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 smtClean="0"/>
              <a:t>Courtesy: Harold </a:t>
            </a:r>
            <a:r>
              <a:rPr lang="en-US" sz="1100" i="1" dirty="0" err="1" smtClean="0"/>
              <a:t>Solbrig</a:t>
            </a:r>
            <a:endParaRPr lang="en-US" sz="1100" i="1" dirty="0"/>
          </a:p>
        </p:txBody>
      </p:sp>
      <p:sp>
        <p:nvSpPr>
          <p:cNvPr id="3" name="TextBox 2"/>
          <p:cNvSpPr txBox="1"/>
          <p:nvPr/>
        </p:nvSpPr>
        <p:spPr>
          <a:xfrm>
            <a:off x="728234" y="1651781"/>
            <a:ext cx="728234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 Profile is a Collection of Stereotypes and Classes.</a:t>
            </a:r>
          </a:p>
          <a:p>
            <a:pPr marL="285750" indent="-285750">
              <a:buFont typeface="Arial"/>
              <a:buChar char="•"/>
            </a:pPr>
            <a:endParaRPr lang="en-US" sz="3200" dirty="0" smtClean="0"/>
          </a:p>
          <a:p>
            <a:pPr marL="285750" indent="-285750">
              <a:buFont typeface="Arial"/>
              <a:buChar char="•"/>
            </a:pPr>
            <a:endParaRPr lang="en-US" sz="3200" dirty="0"/>
          </a:p>
          <a:p>
            <a:r>
              <a:rPr lang="en-US" sz="3200" dirty="0" smtClean="0"/>
              <a:t>The </a:t>
            </a:r>
            <a:r>
              <a:rPr lang="en-US" sz="3200" dirty="0"/>
              <a:t>(or “A”) GOAL is to have UML model vendors incorporate profiles as first class items into their tools…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02184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UML Constraints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46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80662" y="6430142"/>
            <a:ext cx="31105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 smtClean="0"/>
              <a:t>Courtesy: Harold </a:t>
            </a:r>
            <a:r>
              <a:rPr lang="en-US" sz="1100" i="1" dirty="0" err="1" smtClean="0"/>
              <a:t>Solbrig</a:t>
            </a:r>
            <a:endParaRPr lang="en-US" sz="1100" i="1" dirty="0"/>
          </a:p>
        </p:txBody>
      </p:sp>
      <p:sp>
        <p:nvSpPr>
          <p:cNvPr id="3" name="TextBox 2"/>
          <p:cNvSpPr txBox="1"/>
          <p:nvPr/>
        </p:nvSpPr>
        <p:spPr>
          <a:xfrm>
            <a:off x="728234" y="1651781"/>
            <a:ext cx="7282341" cy="4739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UML is good at general, “extensible” models.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NOT so good at “constraint” models.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Constraints are in “Object Constraint Language” – OCL:</a:t>
            </a:r>
          </a:p>
          <a:p>
            <a:pPr marL="914400" lvl="1" indent="-457200">
              <a:buFont typeface="Wingdings" charset="2"/>
              <a:buChar char="§"/>
            </a:pPr>
            <a:r>
              <a:rPr lang="en-US" sz="2400" dirty="0" smtClean="0"/>
              <a:t>OMG Standard</a:t>
            </a:r>
          </a:p>
          <a:p>
            <a:pPr marL="914400" lvl="1" indent="-457200">
              <a:buFont typeface="Wingdings" charset="2"/>
              <a:buChar char="§"/>
            </a:pPr>
            <a:r>
              <a:rPr lang="en-US" sz="2400" dirty="0" smtClean="0"/>
              <a:t>Constraint Language of UML</a:t>
            </a:r>
          </a:p>
          <a:p>
            <a:pPr marL="914400" lvl="1" indent="-457200">
              <a:buFont typeface="Wingdings" charset="2"/>
              <a:buChar char="§"/>
            </a:pPr>
            <a:r>
              <a:rPr lang="en-US" sz="2400" dirty="0" smtClean="0"/>
              <a:t>Textual Language to describe constraints, e.g.</a:t>
            </a:r>
          </a:p>
          <a:p>
            <a:pPr marL="1257300" lvl="2" indent="-342900">
              <a:buFont typeface="Arial"/>
              <a:buChar char="•"/>
            </a:pPr>
            <a:r>
              <a:rPr lang="en-US" sz="1400" dirty="0" smtClean="0">
                <a:cs typeface="Courier New"/>
              </a:rPr>
              <a:t>Context=Patient</a:t>
            </a:r>
            <a:r>
              <a:rPr lang="en-US" sz="1400" dirty="0" smtClean="0">
                <a:latin typeface="Courier New"/>
                <a:cs typeface="Courier New"/>
              </a:rPr>
              <a:t>{</a:t>
            </a:r>
            <a:r>
              <a:rPr lang="en-US" sz="1400" dirty="0" err="1" smtClean="0">
                <a:latin typeface="Courier New"/>
                <a:cs typeface="Courier New"/>
              </a:rPr>
              <a:t>self.age</a:t>
            </a:r>
            <a:r>
              <a:rPr lang="en-US" sz="1400" dirty="0" smtClean="0">
                <a:latin typeface="Courier New"/>
                <a:cs typeface="Courier New"/>
              </a:rPr>
              <a:t> &gt;= “18”}</a:t>
            </a:r>
          </a:p>
          <a:p>
            <a:pPr marL="1257300" lvl="2" indent="-342900">
              <a:buFont typeface="Arial"/>
              <a:buChar char="•"/>
            </a:pPr>
            <a:endParaRPr lang="en-US" sz="1400" dirty="0" smtClean="0">
              <a:latin typeface="Courier New"/>
              <a:cs typeface="Courier New"/>
            </a:endParaRPr>
          </a:p>
          <a:p>
            <a:pPr marL="1200150" lvl="2" indent="-285750">
              <a:buFont typeface="Arial"/>
              <a:buChar char="•"/>
            </a:pPr>
            <a:r>
              <a:rPr lang="en-US" sz="1400" dirty="0">
                <a:cs typeface="Courier New"/>
              </a:rPr>
              <a:t>Context</a:t>
            </a:r>
            <a:r>
              <a:rPr lang="en-US" sz="1400" dirty="0" smtClean="0">
                <a:cs typeface="Courier New"/>
              </a:rPr>
              <a:t>=</a:t>
            </a:r>
            <a:r>
              <a:rPr lang="en-US" sz="1400" dirty="0" err="1" smtClean="0">
                <a:cs typeface="Courier New"/>
              </a:rPr>
              <a:t>SingularAttributeConstraint</a:t>
            </a:r>
            <a:endParaRPr lang="en-US" sz="1400" dirty="0" smtClean="0">
              <a:cs typeface="Courier New"/>
            </a:endParaRPr>
          </a:p>
          <a:p>
            <a:pPr lvl="2"/>
            <a:r>
              <a:rPr lang="en-US" sz="1400" dirty="0" smtClean="0">
                <a:latin typeface="Courier New"/>
                <a:cs typeface="Courier New"/>
              </a:rPr>
              <a:t>{(</a:t>
            </a:r>
            <a:r>
              <a:rPr lang="en-US" sz="1400" dirty="0" err="1">
                <a:latin typeface="Courier New"/>
                <a:cs typeface="Courier New"/>
              </a:rPr>
              <a:t>self.base_Property.redefinedProperty</a:t>
            </a:r>
            <a:r>
              <a:rPr lang="en-US" sz="1400" dirty="0">
                <a:latin typeface="Courier New"/>
                <a:cs typeface="Courier New"/>
              </a:rPr>
              <a:t>-&gt;size()=1</a:t>
            </a:r>
            <a:r>
              <a:rPr lang="en-US" sz="1400" dirty="0" smtClean="0">
                <a:latin typeface="Courier New"/>
                <a:cs typeface="Courier New"/>
              </a:rPr>
              <a:t>)and</a:t>
            </a:r>
            <a:endParaRPr lang="en-US" sz="1400" dirty="0">
              <a:latin typeface="Courier New"/>
              <a:cs typeface="Courier New"/>
            </a:endParaRPr>
          </a:p>
          <a:p>
            <a:pPr lvl="1"/>
            <a:r>
              <a:rPr lang="en-US" sz="1400" dirty="0">
                <a:latin typeface="Courier New"/>
                <a:cs typeface="Courier New"/>
              </a:rPr>
              <a:t>(</a:t>
            </a:r>
            <a:r>
              <a:rPr lang="en-US" sz="1400" dirty="0" err="1">
                <a:latin typeface="Courier New"/>
                <a:cs typeface="Courier New"/>
              </a:rPr>
              <a:t>self.base_Property.upper</a:t>
            </a:r>
            <a:r>
              <a:rPr lang="en-US" sz="1400" dirty="0">
                <a:latin typeface="Courier New"/>
                <a:cs typeface="Courier New"/>
              </a:rPr>
              <a:t>=1</a:t>
            </a:r>
            <a:r>
              <a:rPr lang="en-US" sz="1400" dirty="0" smtClean="0">
                <a:latin typeface="Courier New"/>
                <a:cs typeface="Courier New"/>
              </a:rPr>
              <a:t>)}</a:t>
            </a:r>
            <a:endParaRPr lang="en-US" sz="14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2595442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Archetypes in UML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Advantages:</a:t>
            </a:r>
          </a:p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UML is OMG standard, non-proprietary.</a:t>
            </a:r>
          </a:p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UML is familiar to most modelers.</a:t>
            </a:r>
          </a:p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Model-Driven Architecture/UML tools.</a:t>
            </a:r>
          </a:p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Future CIMI support.</a:t>
            </a:r>
          </a:p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AML allows directly work with UML </a:t>
            </a:r>
            <a:r>
              <a:rPr lang="en-US" dirty="0" err="1" smtClean="0">
                <a:solidFill>
                  <a:srgbClr val="000000"/>
                </a:solidFill>
              </a:rPr>
              <a:t>RMs.</a:t>
            </a:r>
            <a:endParaRPr lang="en-US" dirty="0" smtClean="0">
              <a:solidFill>
                <a:srgbClr val="000000"/>
              </a:solidFill>
            </a:endParaRPr>
          </a:p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Data Query and Validation</a:t>
            </a:r>
          </a:p>
          <a:p>
            <a:pPr lvl="1">
              <a:buFontTx/>
              <a:buChar char="-"/>
            </a:pPr>
            <a:r>
              <a:rPr lang="en-US" dirty="0" smtClean="0">
                <a:solidFill>
                  <a:srgbClr val="000000"/>
                </a:solidFill>
              </a:rPr>
              <a:t>Existing and future UML tools can be used.</a:t>
            </a:r>
          </a:p>
          <a:p>
            <a:pPr lvl="1">
              <a:buFontTx/>
              <a:buChar char="-"/>
            </a:pPr>
            <a:endParaRPr lang="en-US" dirty="0" smtClean="0">
              <a:solidFill>
                <a:srgbClr val="000000"/>
              </a:solidFill>
            </a:endParaRPr>
          </a:p>
          <a:p>
            <a:pPr>
              <a:buFontTx/>
              <a:buChar char="-"/>
            </a:pPr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47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080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Clinical Models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48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03902" y="1491931"/>
            <a:ext cx="1731776" cy="57723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UML Meta Model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03902" y="2408058"/>
            <a:ext cx="1731776" cy="57723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AML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0" name="Picture 9" descr="Screen Shot 2015-04-20 at 10.47.1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539" y="3321139"/>
            <a:ext cx="1820501" cy="245894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43686" y="5780080"/>
            <a:ext cx="1243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Archetypes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689036" y="4363208"/>
            <a:ext cx="1731776" cy="57723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Clinical Model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797031" y="4447574"/>
            <a:ext cx="1731776" cy="5772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Clinical Model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930245" y="4515608"/>
            <a:ext cx="1731776" cy="57723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Clinical Model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062033" y="4651826"/>
            <a:ext cx="1731776" cy="57723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Clinical Model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6" name="Sun 15"/>
          <p:cNvSpPr/>
          <p:nvPr/>
        </p:nvSpPr>
        <p:spPr>
          <a:xfrm>
            <a:off x="4221417" y="2640383"/>
            <a:ext cx="1927156" cy="1722825"/>
          </a:xfrm>
          <a:prstGeom prst="sun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MDA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722678" y="2595979"/>
            <a:ext cx="1203620" cy="57723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RM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8" name="Folded Corner 17"/>
          <p:cNvSpPr/>
          <p:nvPr/>
        </p:nvSpPr>
        <p:spPr>
          <a:xfrm>
            <a:off x="6553200" y="2884597"/>
            <a:ext cx="1046670" cy="933247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Application Template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20" name="Bevel 19"/>
          <p:cNvSpPr/>
          <p:nvPr/>
        </p:nvSpPr>
        <p:spPr>
          <a:xfrm>
            <a:off x="6485955" y="4605386"/>
            <a:ext cx="1181160" cy="670116"/>
          </a:xfrm>
          <a:prstGeom prst="bevel">
            <a:avLst/>
          </a:prstGeom>
          <a:solidFill>
            <a:schemeClr val="bg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Application</a:t>
            </a:r>
            <a:endParaRPr lang="en-US" sz="1400" dirty="0">
              <a:solidFill>
                <a:srgbClr val="000000"/>
              </a:solidFill>
            </a:endParaRPr>
          </a:p>
        </p:txBody>
      </p:sp>
      <p:cxnSp>
        <p:nvCxnSpPr>
          <p:cNvPr id="23" name="Straight Arrow Connector 22"/>
          <p:cNvCxnSpPr>
            <a:stCxn id="20" idx="6"/>
            <a:endCxn id="18" idx="2"/>
          </p:cNvCxnSpPr>
          <p:nvPr/>
        </p:nvCxnSpPr>
        <p:spPr>
          <a:xfrm flipV="1">
            <a:off x="7076535" y="3817844"/>
            <a:ext cx="0" cy="78754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6326099" y="5780080"/>
            <a:ext cx="1731776" cy="57723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Instance Data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30" name="Straight Arrow Connector 29"/>
          <p:cNvCxnSpPr>
            <a:stCxn id="10" idx="0"/>
            <a:endCxn id="9" idx="2"/>
          </p:cNvCxnSpPr>
          <p:nvPr/>
        </p:nvCxnSpPr>
        <p:spPr>
          <a:xfrm flipV="1">
            <a:off x="1469790" y="2985294"/>
            <a:ext cx="0" cy="33584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endCxn id="17" idx="1"/>
          </p:cNvCxnSpPr>
          <p:nvPr/>
        </p:nvCxnSpPr>
        <p:spPr>
          <a:xfrm flipV="1">
            <a:off x="2078131" y="2884597"/>
            <a:ext cx="644547" cy="76354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1793942" y="4786614"/>
            <a:ext cx="1563526" cy="3062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>
            <a:off x="1047947" y="5092844"/>
            <a:ext cx="2309521" cy="3598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 flipV="1">
            <a:off x="1900513" y="4218258"/>
            <a:ext cx="1456955" cy="8745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26" idx="1"/>
          </p:cNvCxnSpPr>
          <p:nvPr/>
        </p:nvCxnSpPr>
        <p:spPr>
          <a:xfrm flipH="1" flipV="1">
            <a:off x="4793809" y="5229062"/>
            <a:ext cx="1532290" cy="839636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1" name="Striped Right Arrow 50"/>
          <p:cNvSpPr/>
          <p:nvPr/>
        </p:nvSpPr>
        <p:spPr>
          <a:xfrm rot="16200000" flipH="1" flipV="1">
            <a:off x="6638699" y="5270850"/>
            <a:ext cx="875671" cy="519660"/>
          </a:xfrm>
          <a:prstGeom prst="stripedRightArrow">
            <a:avLst>
              <a:gd name="adj1" fmla="val 50000"/>
              <a:gd name="adj2" fmla="val 5399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7076535" y="5321849"/>
            <a:ext cx="7815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Validates</a:t>
            </a:r>
            <a:endParaRPr lang="en-US" sz="1100" dirty="0"/>
          </a:p>
        </p:txBody>
      </p:sp>
      <p:sp>
        <p:nvSpPr>
          <p:cNvPr id="53" name="Bent Arrow 52"/>
          <p:cNvSpPr/>
          <p:nvPr/>
        </p:nvSpPr>
        <p:spPr>
          <a:xfrm>
            <a:off x="3685576" y="3571374"/>
            <a:ext cx="535842" cy="646884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4" name="Right Arrow 53"/>
          <p:cNvSpPr/>
          <p:nvPr/>
        </p:nvSpPr>
        <p:spPr>
          <a:xfrm>
            <a:off x="6019800" y="3214757"/>
            <a:ext cx="466155" cy="21294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5771681" y="2953147"/>
            <a:ext cx="7815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Generate</a:t>
            </a:r>
            <a:endParaRPr lang="en-US" sz="1100" dirty="0"/>
          </a:p>
        </p:txBody>
      </p:sp>
      <p:sp>
        <p:nvSpPr>
          <p:cNvPr id="56" name="TextBox 55"/>
          <p:cNvSpPr txBox="1"/>
          <p:nvPr/>
        </p:nvSpPr>
        <p:spPr>
          <a:xfrm>
            <a:off x="3880502" y="3907073"/>
            <a:ext cx="7815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Transform</a:t>
            </a:r>
            <a:endParaRPr lang="en-US" sz="1100" dirty="0"/>
          </a:p>
        </p:txBody>
      </p:sp>
      <p:sp>
        <p:nvSpPr>
          <p:cNvPr id="58" name="TextBox 57"/>
          <p:cNvSpPr txBox="1"/>
          <p:nvPr/>
        </p:nvSpPr>
        <p:spPr>
          <a:xfrm>
            <a:off x="2118053" y="3522352"/>
            <a:ext cx="523974" cy="2462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about</a:t>
            </a:r>
            <a:endParaRPr lang="en-US" sz="1000" dirty="0"/>
          </a:p>
        </p:txBody>
      </p:sp>
      <p:sp>
        <p:nvSpPr>
          <p:cNvPr id="59" name="TextBox 58"/>
          <p:cNvSpPr txBox="1"/>
          <p:nvPr/>
        </p:nvSpPr>
        <p:spPr>
          <a:xfrm>
            <a:off x="1509753" y="3007953"/>
            <a:ext cx="10124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Meta-model</a:t>
            </a:r>
            <a:endParaRPr lang="en-US" sz="1100" dirty="0"/>
          </a:p>
        </p:txBody>
      </p:sp>
      <p:sp>
        <p:nvSpPr>
          <p:cNvPr id="60" name="TextBox 59"/>
          <p:cNvSpPr txBox="1"/>
          <p:nvPr/>
        </p:nvSpPr>
        <p:spPr>
          <a:xfrm>
            <a:off x="559539" y="2769181"/>
            <a:ext cx="905852" cy="238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UML Profiles</a:t>
            </a:r>
            <a:endParaRPr lang="en-US" sz="900" dirty="0"/>
          </a:p>
        </p:txBody>
      </p:sp>
      <p:sp>
        <p:nvSpPr>
          <p:cNvPr id="61" name="TextBox 60"/>
          <p:cNvSpPr txBox="1"/>
          <p:nvPr/>
        </p:nvSpPr>
        <p:spPr>
          <a:xfrm>
            <a:off x="1323254" y="5518470"/>
            <a:ext cx="5417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UML</a:t>
            </a:r>
            <a:endParaRPr lang="en-US" sz="1100" dirty="0"/>
          </a:p>
        </p:txBody>
      </p:sp>
      <p:cxnSp>
        <p:nvCxnSpPr>
          <p:cNvPr id="62" name="Straight Arrow Connector 61"/>
          <p:cNvCxnSpPr>
            <a:stCxn id="9" idx="0"/>
            <a:endCxn id="8" idx="2"/>
          </p:cNvCxnSpPr>
          <p:nvPr/>
        </p:nvCxnSpPr>
        <p:spPr>
          <a:xfrm flipV="1">
            <a:off x="1469790" y="2069167"/>
            <a:ext cx="0" cy="338891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3609634" y="2953147"/>
            <a:ext cx="5417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UML</a:t>
            </a:r>
            <a:endParaRPr lang="en-US" sz="900" dirty="0"/>
          </a:p>
        </p:txBody>
      </p:sp>
      <p:sp>
        <p:nvSpPr>
          <p:cNvPr id="70" name="TextBox 69"/>
          <p:cNvSpPr txBox="1"/>
          <p:nvPr/>
        </p:nvSpPr>
        <p:spPr>
          <a:xfrm>
            <a:off x="4420812" y="4977428"/>
            <a:ext cx="5417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UML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848260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Clinical Models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49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03902" y="1491931"/>
            <a:ext cx="1731776" cy="57723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UML Meta Model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03902" y="2408058"/>
            <a:ext cx="1731776" cy="57723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AML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0" name="Picture 9" descr="Screen Shot 2015-04-20 at 10.47.1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539" y="3321139"/>
            <a:ext cx="1820501" cy="245894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43686" y="5780080"/>
            <a:ext cx="1243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Archetypes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689036" y="4363208"/>
            <a:ext cx="1731776" cy="57723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Clinical Model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797031" y="4447574"/>
            <a:ext cx="1731776" cy="5772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Clinical Model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930245" y="4515608"/>
            <a:ext cx="1731776" cy="57723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Clinical Model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062033" y="4651826"/>
            <a:ext cx="1731776" cy="57723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Clinical Model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6" name="Sun 15"/>
          <p:cNvSpPr/>
          <p:nvPr/>
        </p:nvSpPr>
        <p:spPr>
          <a:xfrm>
            <a:off x="4221417" y="2640383"/>
            <a:ext cx="1927156" cy="1722825"/>
          </a:xfrm>
          <a:prstGeom prst="sun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MDA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722678" y="2595979"/>
            <a:ext cx="1203620" cy="57723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RM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8" name="Folded Corner 17"/>
          <p:cNvSpPr/>
          <p:nvPr/>
        </p:nvSpPr>
        <p:spPr>
          <a:xfrm>
            <a:off x="6553200" y="2884597"/>
            <a:ext cx="1046670" cy="933247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Application Template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20" name="Bevel 19"/>
          <p:cNvSpPr/>
          <p:nvPr/>
        </p:nvSpPr>
        <p:spPr>
          <a:xfrm>
            <a:off x="6485955" y="4605386"/>
            <a:ext cx="1181160" cy="670116"/>
          </a:xfrm>
          <a:prstGeom prst="bevel">
            <a:avLst/>
          </a:prstGeom>
          <a:solidFill>
            <a:schemeClr val="bg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Application</a:t>
            </a:r>
            <a:endParaRPr lang="en-US" sz="1400" dirty="0">
              <a:solidFill>
                <a:srgbClr val="000000"/>
              </a:solidFill>
            </a:endParaRPr>
          </a:p>
        </p:txBody>
      </p:sp>
      <p:cxnSp>
        <p:nvCxnSpPr>
          <p:cNvPr id="23" name="Straight Arrow Connector 22"/>
          <p:cNvCxnSpPr>
            <a:stCxn id="20" idx="6"/>
            <a:endCxn id="18" idx="2"/>
          </p:cNvCxnSpPr>
          <p:nvPr/>
        </p:nvCxnSpPr>
        <p:spPr>
          <a:xfrm flipV="1">
            <a:off x="7076535" y="3817844"/>
            <a:ext cx="0" cy="78754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6326099" y="5780080"/>
            <a:ext cx="1731776" cy="57723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Instance Data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30" name="Straight Arrow Connector 29"/>
          <p:cNvCxnSpPr>
            <a:stCxn id="10" idx="0"/>
            <a:endCxn id="9" idx="2"/>
          </p:cNvCxnSpPr>
          <p:nvPr/>
        </p:nvCxnSpPr>
        <p:spPr>
          <a:xfrm flipV="1">
            <a:off x="1469790" y="2985294"/>
            <a:ext cx="0" cy="33584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endCxn id="17" idx="1"/>
          </p:cNvCxnSpPr>
          <p:nvPr/>
        </p:nvCxnSpPr>
        <p:spPr>
          <a:xfrm flipV="1">
            <a:off x="2078131" y="2884597"/>
            <a:ext cx="644547" cy="76354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1793942" y="4786614"/>
            <a:ext cx="1563526" cy="3062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>
            <a:off x="1047947" y="5092844"/>
            <a:ext cx="2309521" cy="3598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 flipV="1">
            <a:off x="1900513" y="4218258"/>
            <a:ext cx="1456955" cy="8745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26" idx="1"/>
          </p:cNvCxnSpPr>
          <p:nvPr/>
        </p:nvCxnSpPr>
        <p:spPr>
          <a:xfrm flipH="1" flipV="1">
            <a:off x="4793809" y="5229062"/>
            <a:ext cx="1532290" cy="839636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1" name="Striped Right Arrow 50"/>
          <p:cNvSpPr/>
          <p:nvPr/>
        </p:nvSpPr>
        <p:spPr>
          <a:xfrm rot="16200000" flipH="1" flipV="1">
            <a:off x="6638699" y="5270850"/>
            <a:ext cx="875671" cy="519660"/>
          </a:xfrm>
          <a:prstGeom prst="stripedRightArrow">
            <a:avLst>
              <a:gd name="adj1" fmla="val 50000"/>
              <a:gd name="adj2" fmla="val 5399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7076535" y="5321849"/>
            <a:ext cx="7815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Validates</a:t>
            </a:r>
            <a:endParaRPr lang="en-US" sz="1100" dirty="0"/>
          </a:p>
        </p:txBody>
      </p:sp>
      <p:sp>
        <p:nvSpPr>
          <p:cNvPr id="53" name="Bent Arrow 52"/>
          <p:cNvSpPr/>
          <p:nvPr/>
        </p:nvSpPr>
        <p:spPr>
          <a:xfrm>
            <a:off x="3685576" y="3571374"/>
            <a:ext cx="535842" cy="646884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4" name="Right Arrow 53"/>
          <p:cNvSpPr/>
          <p:nvPr/>
        </p:nvSpPr>
        <p:spPr>
          <a:xfrm>
            <a:off x="6019800" y="3214757"/>
            <a:ext cx="466155" cy="21294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5771681" y="2953147"/>
            <a:ext cx="7815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Generate</a:t>
            </a:r>
            <a:endParaRPr lang="en-US" sz="1100" dirty="0"/>
          </a:p>
        </p:txBody>
      </p:sp>
      <p:sp>
        <p:nvSpPr>
          <p:cNvPr id="56" name="TextBox 55"/>
          <p:cNvSpPr txBox="1"/>
          <p:nvPr/>
        </p:nvSpPr>
        <p:spPr>
          <a:xfrm>
            <a:off x="3880502" y="3907073"/>
            <a:ext cx="7815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Transform</a:t>
            </a:r>
            <a:endParaRPr lang="en-US" sz="1100" dirty="0"/>
          </a:p>
        </p:txBody>
      </p:sp>
      <p:sp>
        <p:nvSpPr>
          <p:cNvPr id="58" name="TextBox 57"/>
          <p:cNvSpPr txBox="1"/>
          <p:nvPr/>
        </p:nvSpPr>
        <p:spPr>
          <a:xfrm>
            <a:off x="2118053" y="3522352"/>
            <a:ext cx="523974" cy="2462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about</a:t>
            </a:r>
            <a:endParaRPr lang="en-US" sz="1000" dirty="0"/>
          </a:p>
        </p:txBody>
      </p:sp>
      <p:sp>
        <p:nvSpPr>
          <p:cNvPr id="59" name="TextBox 58"/>
          <p:cNvSpPr txBox="1"/>
          <p:nvPr/>
        </p:nvSpPr>
        <p:spPr>
          <a:xfrm>
            <a:off x="1509753" y="3007953"/>
            <a:ext cx="10124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Meta-model</a:t>
            </a:r>
            <a:endParaRPr lang="en-US" sz="1100" dirty="0"/>
          </a:p>
        </p:txBody>
      </p:sp>
      <p:sp>
        <p:nvSpPr>
          <p:cNvPr id="60" name="TextBox 59"/>
          <p:cNvSpPr txBox="1"/>
          <p:nvPr/>
        </p:nvSpPr>
        <p:spPr>
          <a:xfrm>
            <a:off x="559539" y="2769181"/>
            <a:ext cx="905852" cy="238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UML Profiles</a:t>
            </a:r>
            <a:endParaRPr lang="en-US" sz="900" dirty="0"/>
          </a:p>
        </p:txBody>
      </p:sp>
      <p:sp>
        <p:nvSpPr>
          <p:cNvPr id="61" name="TextBox 60"/>
          <p:cNvSpPr txBox="1"/>
          <p:nvPr/>
        </p:nvSpPr>
        <p:spPr>
          <a:xfrm>
            <a:off x="1323254" y="5518470"/>
            <a:ext cx="5417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UML</a:t>
            </a:r>
            <a:endParaRPr lang="en-US" sz="1100" dirty="0"/>
          </a:p>
        </p:txBody>
      </p:sp>
      <p:cxnSp>
        <p:nvCxnSpPr>
          <p:cNvPr id="62" name="Straight Arrow Connector 61"/>
          <p:cNvCxnSpPr>
            <a:stCxn id="9" idx="0"/>
            <a:endCxn id="8" idx="2"/>
          </p:cNvCxnSpPr>
          <p:nvPr/>
        </p:nvCxnSpPr>
        <p:spPr>
          <a:xfrm flipV="1">
            <a:off x="1469790" y="2069167"/>
            <a:ext cx="0" cy="338891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3609634" y="2953147"/>
            <a:ext cx="5417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UML</a:t>
            </a:r>
            <a:endParaRPr lang="en-US" sz="900" dirty="0"/>
          </a:p>
        </p:txBody>
      </p:sp>
      <p:sp>
        <p:nvSpPr>
          <p:cNvPr id="70" name="TextBox 69"/>
          <p:cNvSpPr txBox="1"/>
          <p:nvPr/>
        </p:nvSpPr>
        <p:spPr>
          <a:xfrm>
            <a:off x="4420812" y="4977428"/>
            <a:ext cx="5417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UML</a:t>
            </a:r>
            <a:endParaRPr lang="en-US" sz="900" dirty="0"/>
          </a:p>
        </p:txBody>
      </p:sp>
      <p:sp>
        <p:nvSpPr>
          <p:cNvPr id="3" name="Magnetic Disk 2"/>
          <p:cNvSpPr/>
          <p:nvPr/>
        </p:nvSpPr>
        <p:spPr>
          <a:xfrm>
            <a:off x="2797032" y="5607765"/>
            <a:ext cx="1864990" cy="773857"/>
          </a:xfrm>
          <a:prstGeom prst="flowChartMagneticDisk">
            <a:avLst/>
          </a:prstGeom>
          <a:ln>
            <a:solidFill>
              <a:srgbClr val="000000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chemeClr val="tx1"/>
                </a:solidFill>
              </a:rPr>
              <a:t>CIMI Model Repository</a:t>
            </a:r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3727477" y="5246122"/>
            <a:ext cx="0" cy="4130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324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/>
          <a:lstStyle/>
          <a:p>
            <a:r>
              <a:rPr lang="en-US" dirty="0" smtClean="0"/>
              <a:t>Interoperability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Standards - Model/Schema/Metadata</a:t>
            </a:r>
          </a:p>
          <a:p>
            <a:pPr lvl="1"/>
            <a:r>
              <a:rPr lang="en-US" dirty="0" smtClean="0"/>
              <a:t>Proprietary (not shared freely)</a:t>
            </a:r>
          </a:p>
          <a:p>
            <a:pPr lvl="1"/>
            <a:r>
              <a:rPr lang="en-US" dirty="0" smtClean="0"/>
              <a:t>Finding semantics – mapping, transforms</a:t>
            </a:r>
          </a:p>
          <a:p>
            <a:r>
              <a:rPr lang="en-US" dirty="0" smtClean="0"/>
              <a:t>Multiple </a:t>
            </a:r>
          </a:p>
          <a:p>
            <a:pPr lvl="1"/>
            <a:r>
              <a:rPr lang="en-US" dirty="0" smtClean="0"/>
              <a:t>organizations</a:t>
            </a:r>
          </a:p>
          <a:p>
            <a:pPr lvl="1"/>
            <a:r>
              <a:rPr lang="en-US" dirty="0" smtClean="0"/>
              <a:t>systems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5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Screen Shot 2015-04-20 at 2.50.2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4073" y="3582276"/>
            <a:ext cx="4219606" cy="3037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785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n 15"/>
          <p:cNvSpPr/>
          <p:nvPr/>
        </p:nvSpPr>
        <p:spPr>
          <a:xfrm>
            <a:off x="4221417" y="2640383"/>
            <a:ext cx="1927156" cy="1722825"/>
          </a:xfrm>
          <a:prstGeom prst="sun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MDA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1" name="Oval Callout 20"/>
          <p:cNvSpPr/>
          <p:nvPr/>
        </p:nvSpPr>
        <p:spPr>
          <a:xfrm>
            <a:off x="4420812" y="1153040"/>
            <a:ext cx="2915553" cy="1255018"/>
          </a:xfrm>
          <a:prstGeom prst="wedgeEllipseCallout">
            <a:avLst>
              <a:gd name="adj1" fmla="val -18588"/>
              <a:gd name="adj2" fmla="val 121970"/>
            </a:avLst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pPr algn="r"/>
            <a:r>
              <a:rPr lang="en-US" dirty="0" smtClean="0"/>
              <a:t>Code Generation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50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03902" y="1491931"/>
            <a:ext cx="1731776" cy="57723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UML Meta Model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03902" y="2408058"/>
            <a:ext cx="1731776" cy="57723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AML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0" name="Picture 9" descr="Screen Shot 2015-04-20 at 10.47.1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539" y="3321139"/>
            <a:ext cx="1820501" cy="245894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43686" y="5780080"/>
            <a:ext cx="1243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Archetypes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689036" y="4363208"/>
            <a:ext cx="1731776" cy="57723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Clinical Model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797031" y="4447574"/>
            <a:ext cx="1731776" cy="5772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Clinical Model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930245" y="4515608"/>
            <a:ext cx="1731776" cy="57723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Clinical Model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062033" y="4651826"/>
            <a:ext cx="1731776" cy="57723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Clinical Model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722678" y="2595979"/>
            <a:ext cx="1203620" cy="57723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RM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8" name="Folded Corner 17"/>
          <p:cNvSpPr/>
          <p:nvPr/>
        </p:nvSpPr>
        <p:spPr>
          <a:xfrm>
            <a:off x="6553200" y="2884597"/>
            <a:ext cx="1046670" cy="933247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Application Template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20" name="Bevel 19"/>
          <p:cNvSpPr/>
          <p:nvPr/>
        </p:nvSpPr>
        <p:spPr>
          <a:xfrm>
            <a:off x="6485955" y="4605386"/>
            <a:ext cx="1181160" cy="670116"/>
          </a:xfrm>
          <a:prstGeom prst="bevel">
            <a:avLst/>
          </a:prstGeom>
          <a:solidFill>
            <a:schemeClr val="bg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Application</a:t>
            </a:r>
            <a:endParaRPr lang="en-US" sz="1400" dirty="0">
              <a:solidFill>
                <a:srgbClr val="000000"/>
              </a:solidFill>
            </a:endParaRPr>
          </a:p>
        </p:txBody>
      </p:sp>
      <p:cxnSp>
        <p:nvCxnSpPr>
          <p:cNvPr id="23" name="Straight Arrow Connector 22"/>
          <p:cNvCxnSpPr>
            <a:stCxn id="20" idx="6"/>
            <a:endCxn id="18" idx="2"/>
          </p:cNvCxnSpPr>
          <p:nvPr/>
        </p:nvCxnSpPr>
        <p:spPr>
          <a:xfrm flipV="1">
            <a:off x="7076535" y="3817844"/>
            <a:ext cx="0" cy="78754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6326099" y="5780080"/>
            <a:ext cx="1731776" cy="57723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Instance Data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30" name="Straight Arrow Connector 29"/>
          <p:cNvCxnSpPr>
            <a:stCxn id="10" idx="0"/>
            <a:endCxn id="9" idx="2"/>
          </p:cNvCxnSpPr>
          <p:nvPr/>
        </p:nvCxnSpPr>
        <p:spPr>
          <a:xfrm flipV="1">
            <a:off x="1469790" y="2985294"/>
            <a:ext cx="0" cy="33584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endCxn id="17" idx="1"/>
          </p:cNvCxnSpPr>
          <p:nvPr/>
        </p:nvCxnSpPr>
        <p:spPr>
          <a:xfrm flipV="1">
            <a:off x="2078131" y="2884597"/>
            <a:ext cx="644547" cy="76354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1793942" y="4786614"/>
            <a:ext cx="1563526" cy="3062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>
            <a:off x="1047947" y="5092844"/>
            <a:ext cx="2309521" cy="3598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 flipV="1">
            <a:off x="1900513" y="4218258"/>
            <a:ext cx="1456955" cy="8745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26" idx="1"/>
          </p:cNvCxnSpPr>
          <p:nvPr/>
        </p:nvCxnSpPr>
        <p:spPr>
          <a:xfrm flipH="1" flipV="1">
            <a:off x="4793809" y="5229062"/>
            <a:ext cx="1532290" cy="839636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1" name="Striped Right Arrow 50"/>
          <p:cNvSpPr/>
          <p:nvPr/>
        </p:nvSpPr>
        <p:spPr>
          <a:xfrm rot="16200000" flipH="1" flipV="1">
            <a:off x="6638699" y="5270850"/>
            <a:ext cx="875671" cy="519660"/>
          </a:xfrm>
          <a:prstGeom prst="stripedRightArrow">
            <a:avLst>
              <a:gd name="adj1" fmla="val 50000"/>
              <a:gd name="adj2" fmla="val 5399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7076535" y="5321849"/>
            <a:ext cx="7815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Validates</a:t>
            </a:r>
            <a:endParaRPr lang="en-US" sz="1100" dirty="0"/>
          </a:p>
        </p:txBody>
      </p:sp>
      <p:sp>
        <p:nvSpPr>
          <p:cNvPr id="53" name="Bent Arrow 52"/>
          <p:cNvSpPr/>
          <p:nvPr/>
        </p:nvSpPr>
        <p:spPr>
          <a:xfrm>
            <a:off x="3685576" y="3571374"/>
            <a:ext cx="535842" cy="646884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4" name="Right Arrow 53"/>
          <p:cNvSpPr/>
          <p:nvPr/>
        </p:nvSpPr>
        <p:spPr>
          <a:xfrm>
            <a:off x="6019800" y="3214757"/>
            <a:ext cx="466155" cy="21294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5771681" y="2953147"/>
            <a:ext cx="7815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Generate</a:t>
            </a:r>
            <a:endParaRPr lang="en-US" sz="1100" dirty="0"/>
          </a:p>
        </p:txBody>
      </p:sp>
      <p:sp>
        <p:nvSpPr>
          <p:cNvPr id="56" name="TextBox 55"/>
          <p:cNvSpPr txBox="1"/>
          <p:nvPr/>
        </p:nvSpPr>
        <p:spPr>
          <a:xfrm>
            <a:off x="3880502" y="3907073"/>
            <a:ext cx="7815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Transform</a:t>
            </a:r>
            <a:endParaRPr lang="en-US" sz="1100" dirty="0"/>
          </a:p>
        </p:txBody>
      </p:sp>
      <p:sp>
        <p:nvSpPr>
          <p:cNvPr id="58" name="TextBox 57"/>
          <p:cNvSpPr txBox="1"/>
          <p:nvPr/>
        </p:nvSpPr>
        <p:spPr>
          <a:xfrm>
            <a:off x="2118053" y="3522352"/>
            <a:ext cx="523974" cy="2462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about</a:t>
            </a:r>
            <a:endParaRPr lang="en-US" sz="1000" dirty="0"/>
          </a:p>
        </p:txBody>
      </p:sp>
      <p:sp>
        <p:nvSpPr>
          <p:cNvPr id="59" name="TextBox 58"/>
          <p:cNvSpPr txBox="1"/>
          <p:nvPr/>
        </p:nvSpPr>
        <p:spPr>
          <a:xfrm>
            <a:off x="1509753" y="3007953"/>
            <a:ext cx="10124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Meta-model</a:t>
            </a:r>
            <a:endParaRPr lang="en-US" sz="1100" dirty="0"/>
          </a:p>
        </p:txBody>
      </p:sp>
      <p:sp>
        <p:nvSpPr>
          <p:cNvPr id="60" name="TextBox 59"/>
          <p:cNvSpPr txBox="1"/>
          <p:nvPr/>
        </p:nvSpPr>
        <p:spPr>
          <a:xfrm>
            <a:off x="559539" y="2769181"/>
            <a:ext cx="905852" cy="238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UML Profiles</a:t>
            </a:r>
            <a:endParaRPr lang="en-US" sz="900" dirty="0"/>
          </a:p>
        </p:txBody>
      </p:sp>
      <p:sp>
        <p:nvSpPr>
          <p:cNvPr id="61" name="TextBox 60"/>
          <p:cNvSpPr txBox="1"/>
          <p:nvPr/>
        </p:nvSpPr>
        <p:spPr>
          <a:xfrm>
            <a:off x="1323254" y="5518470"/>
            <a:ext cx="5417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UML</a:t>
            </a:r>
            <a:endParaRPr lang="en-US" sz="1100" dirty="0"/>
          </a:p>
        </p:txBody>
      </p:sp>
      <p:cxnSp>
        <p:nvCxnSpPr>
          <p:cNvPr id="62" name="Straight Arrow Connector 61"/>
          <p:cNvCxnSpPr>
            <a:stCxn id="9" idx="0"/>
            <a:endCxn id="8" idx="2"/>
          </p:cNvCxnSpPr>
          <p:nvPr/>
        </p:nvCxnSpPr>
        <p:spPr>
          <a:xfrm flipV="1">
            <a:off x="1469790" y="2069167"/>
            <a:ext cx="0" cy="338891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3609634" y="2953147"/>
            <a:ext cx="5417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UML</a:t>
            </a:r>
            <a:endParaRPr lang="en-US" sz="900" dirty="0"/>
          </a:p>
        </p:txBody>
      </p:sp>
      <p:sp>
        <p:nvSpPr>
          <p:cNvPr id="70" name="TextBox 69"/>
          <p:cNvSpPr txBox="1"/>
          <p:nvPr/>
        </p:nvSpPr>
        <p:spPr>
          <a:xfrm>
            <a:off x="4420812" y="4977428"/>
            <a:ext cx="5417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UML</a:t>
            </a:r>
            <a:endParaRPr lang="en-US" sz="900" dirty="0"/>
          </a:p>
        </p:txBody>
      </p:sp>
      <p:sp>
        <p:nvSpPr>
          <p:cNvPr id="40" name="Rectangle 39"/>
          <p:cNvSpPr/>
          <p:nvPr/>
        </p:nvSpPr>
        <p:spPr>
          <a:xfrm>
            <a:off x="4962548" y="1491931"/>
            <a:ext cx="1728104" cy="57723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EMF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4962548" y="1491931"/>
            <a:ext cx="10572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EMOF (</a:t>
            </a:r>
            <a:r>
              <a:rPr lang="en-US" sz="900" dirty="0" err="1" smtClean="0"/>
              <a:t>Ecore</a:t>
            </a:r>
            <a:r>
              <a:rPr lang="en-US" sz="900" dirty="0" smtClean="0"/>
              <a:t>)</a:t>
            </a:r>
            <a:endParaRPr lang="en-US" sz="900" dirty="0"/>
          </a:p>
        </p:txBody>
      </p:sp>
      <p:sp>
        <p:nvSpPr>
          <p:cNvPr id="43" name="Rectangle 42"/>
          <p:cNvSpPr/>
          <p:nvPr/>
        </p:nvSpPr>
        <p:spPr>
          <a:xfrm>
            <a:off x="599503" y="611739"/>
            <a:ext cx="1731776" cy="57723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MOF</a:t>
            </a:r>
            <a:endParaRPr lang="en-US" dirty="0"/>
          </a:p>
        </p:txBody>
      </p:sp>
      <p:cxnSp>
        <p:nvCxnSpPr>
          <p:cNvPr id="44" name="Straight Arrow Connector 43"/>
          <p:cNvCxnSpPr/>
          <p:nvPr/>
        </p:nvCxnSpPr>
        <p:spPr>
          <a:xfrm flipV="1">
            <a:off x="1465391" y="1153040"/>
            <a:ext cx="0" cy="338891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43" idx="3"/>
          </p:cNvCxnSpPr>
          <p:nvPr/>
        </p:nvCxnSpPr>
        <p:spPr>
          <a:xfrm flipH="1" flipV="1">
            <a:off x="2331279" y="900357"/>
            <a:ext cx="2748904" cy="672501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2790791" y="1094200"/>
            <a:ext cx="2146380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Reference Implementation</a:t>
            </a:r>
            <a:endParaRPr lang="en-US" sz="1100" dirty="0"/>
          </a:p>
        </p:txBody>
      </p:sp>
      <p:sp>
        <p:nvSpPr>
          <p:cNvPr id="50" name="Magnetic Disk 49"/>
          <p:cNvSpPr/>
          <p:nvPr/>
        </p:nvSpPr>
        <p:spPr>
          <a:xfrm>
            <a:off x="2797032" y="5607765"/>
            <a:ext cx="1864990" cy="773857"/>
          </a:xfrm>
          <a:prstGeom prst="flowChartMagneticDisk">
            <a:avLst/>
          </a:prstGeom>
          <a:ln>
            <a:solidFill>
              <a:srgbClr val="000000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chemeClr val="tx1"/>
                </a:solidFill>
              </a:rPr>
              <a:t>CIMI Model Repository</a:t>
            </a:r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57" name="Straight Arrow Connector 56"/>
          <p:cNvCxnSpPr/>
          <p:nvPr/>
        </p:nvCxnSpPr>
        <p:spPr>
          <a:xfrm>
            <a:off x="3727477" y="5246122"/>
            <a:ext cx="0" cy="4130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4962548" y="1838335"/>
            <a:ext cx="17281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 smtClean="0"/>
              <a:t>Eclipse Modeling Framework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32347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Inside AML Specifications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51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03902" y="1491931"/>
            <a:ext cx="1731776" cy="57723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UML Meta Model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03902" y="2408058"/>
            <a:ext cx="1731776" cy="577236"/>
          </a:xfrm>
          <a:prstGeom prst="rect">
            <a:avLst/>
          </a:prstGeom>
          <a:ln w="57150" cmpd="sng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AML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0" name="Picture 9" descr="Screen Shot 2015-04-20 at 10.47.1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539" y="3321139"/>
            <a:ext cx="1820501" cy="245894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43686" y="5780080"/>
            <a:ext cx="1243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Archetypes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689036" y="4363208"/>
            <a:ext cx="1731776" cy="57723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Clinical Model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797031" y="4447574"/>
            <a:ext cx="1731776" cy="5772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Clinical Model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930245" y="4515608"/>
            <a:ext cx="1731776" cy="57723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Clinical Model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062033" y="4651826"/>
            <a:ext cx="1731776" cy="57723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Clinical Model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6" name="Sun 15"/>
          <p:cNvSpPr/>
          <p:nvPr/>
        </p:nvSpPr>
        <p:spPr>
          <a:xfrm>
            <a:off x="4221417" y="2640383"/>
            <a:ext cx="1927156" cy="1722825"/>
          </a:xfrm>
          <a:prstGeom prst="sun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MDA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722678" y="2595979"/>
            <a:ext cx="1203620" cy="57723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RM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8" name="Folded Corner 17"/>
          <p:cNvSpPr/>
          <p:nvPr/>
        </p:nvSpPr>
        <p:spPr>
          <a:xfrm>
            <a:off x="6553200" y="2884597"/>
            <a:ext cx="1046670" cy="933247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Application Template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20" name="Bevel 19"/>
          <p:cNvSpPr/>
          <p:nvPr/>
        </p:nvSpPr>
        <p:spPr>
          <a:xfrm>
            <a:off x="6485955" y="4605386"/>
            <a:ext cx="1181160" cy="670116"/>
          </a:xfrm>
          <a:prstGeom prst="bevel">
            <a:avLst/>
          </a:prstGeom>
          <a:solidFill>
            <a:schemeClr val="bg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Application</a:t>
            </a:r>
            <a:endParaRPr lang="en-US" sz="1400" dirty="0">
              <a:solidFill>
                <a:srgbClr val="000000"/>
              </a:solidFill>
            </a:endParaRPr>
          </a:p>
        </p:txBody>
      </p:sp>
      <p:cxnSp>
        <p:nvCxnSpPr>
          <p:cNvPr id="23" name="Straight Arrow Connector 22"/>
          <p:cNvCxnSpPr>
            <a:stCxn id="20" idx="6"/>
            <a:endCxn id="18" idx="2"/>
          </p:cNvCxnSpPr>
          <p:nvPr/>
        </p:nvCxnSpPr>
        <p:spPr>
          <a:xfrm flipV="1">
            <a:off x="7076535" y="3817844"/>
            <a:ext cx="0" cy="78754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6326099" y="5780080"/>
            <a:ext cx="1731776" cy="57723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Instance Data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30" name="Straight Arrow Connector 29"/>
          <p:cNvCxnSpPr>
            <a:stCxn id="10" idx="0"/>
            <a:endCxn id="9" idx="2"/>
          </p:cNvCxnSpPr>
          <p:nvPr/>
        </p:nvCxnSpPr>
        <p:spPr>
          <a:xfrm flipV="1">
            <a:off x="1469790" y="2985294"/>
            <a:ext cx="0" cy="33584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endCxn id="17" idx="1"/>
          </p:cNvCxnSpPr>
          <p:nvPr/>
        </p:nvCxnSpPr>
        <p:spPr>
          <a:xfrm flipV="1">
            <a:off x="2078131" y="2884597"/>
            <a:ext cx="644547" cy="76354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1793942" y="4786614"/>
            <a:ext cx="1563526" cy="3062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>
            <a:off x="1047947" y="5092844"/>
            <a:ext cx="2309521" cy="3598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 flipV="1">
            <a:off x="1900513" y="4218258"/>
            <a:ext cx="1456955" cy="8745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26" idx="1"/>
          </p:cNvCxnSpPr>
          <p:nvPr/>
        </p:nvCxnSpPr>
        <p:spPr>
          <a:xfrm flipH="1" flipV="1">
            <a:off x="4793809" y="5229062"/>
            <a:ext cx="1532290" cy="839636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1" name="Striped Right Arrow 50"/>
          <p:cNvSpPr/>
          <p:nvPr/>
        </p:nvSpPr>
        <p:spPr>
          <a:xfrm rot="16200000" flipH="1" flipV="1">
            <a:off x="6638699" y="5270850"/>
            <a:ext cx="875671" cy="519660"/>
          </a:xfrm>
          <a:prstGeom prst="stripedRightArrow">
            <a:avLst>
              <a:gd name="adj1" fmla="val 50000"/>
              <a:gd name="adj2" fmla="val 5399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7076535" y="5321849"/>
            <a:ext cx="7815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Validates</a:t>
            </a:r>
            <a:endParaRPr lang="en-US" sz="1100" dirty="0"/>
          </a:p>
        </p:txBody>
      </p:sp>
      <p:sp>
        <p:nvSpPr>
          <p:cNvPr id="53" name="Bent Arrow 52"/>
          <p:cNvSpPr/>
          <p:nvPr/>
        </p:nvSpPr>
        <p:spPr>
          <a:xfrm>
            <a:off x="3685576" y="3571374"/>
            <a:ext cx="535842" cy="646884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4" name="Right Arrow 53"/>
          <p:cNvSpPr/>
          <p:nvPr/>
        </p:nvSpPr>
        <p:spPr>
          <a:xfrm>
            <a:off x="6019800" y="3214757"/>
            <a:ext cx="466155" cy="21294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5771681" y="2953147"/>
            <a:ext cx="7815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Generate</a:t>
            </a:r>
            <a:endParaRPr lang="en-US" sz="1100" dirty="0"/>
          </a:p>
        </p:txBody>
      </p:sp>
      <p:sp>
        <p:nvSpPr>
          <p:cNvPr id="56" name="TextBox 55"/>
          <p:cNvSpPr txBox="1"/>
          <p:nvPr/>
        </p:nvSpPr>
        <p:spPr>
          <a:xfrm>
            <a:off x="3880502" y="3907073"/>
            <a:ext cx="7815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Transform</a:t>
            </a:r>
            <a:endParaRPr lang="en-US" sz="1100" dirty="0"/>
          </a:p>
        </p:txBody>
      </p:sp>
      <p:sp>
        <p:nvSpPr>
          <p:cNvPr id="58" name="TextBox 57"/>
          <p:cNvSpPr txBox="1"/>
          <p:nvPr/>
        </p:nvSpPr>
        <p:spPr>
          <a:xfrm>
            <a:off x="2118053" y="3522352"/>
            <a:ext cx="523974" cy="2462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about</a:t>
            </a:r>
            <a:endParaRPr lang="en-US" sz="1000" dirty="0"/>
          </a:p>
        </p:txBody>
      </p:sp>
      <p:sp>
        <p:nvSpPr>
          <p:cNvPr id="59" name="TextBox 58"/>
          <p:cNvSpPr txBox="1"/>
          <p:nvPr/>
        </p:nvSpPr>
        <p:spPr>
          <a:xfrm>
            <a:off x="1509753" y="3007953"/>
            <a:ext cx="10124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Meta-model</a:t>
            </a:r>
            <a:endParaRPr lang="en-US" sz="1100" dirty="0"/>
          </a:p>
        </p:txBody>
      </p:sp>
      <p:sp>
        <p:nvSpPr>
          <p:cNvPr id="60" name="TextBox 59"/>
          <p:cNvSpPr txBox="1"/>
          <p:nvPr/>
        </p:nvSpPr>
        <p:spPr>
          <a:xfrm>
            <a:off x="559539" y="2769181"/>
            <a:ext cx="905852" cy="238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UML Profiles</a:t>
            </a:r>
            <a:endParaRPr lang="en-US" sz="900" dirty="0"/>
          </a:p>
        </p:txBody>
      </p:sp>
      <p:sp>
        <p:nvSpPr>
          <p:cNvPr id="61" name="TextBox 60"/>
          <p:cNvSpPr txBox="1"/>
          <p:nvPr/>
        </p:nvSpPr>
        <p:spPr>
          <a:xfrm>
            <a:off x="1323254" y="5518470"/>
            <a:ext cx="5417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UML</a:t>
            </a:r>
            <a:endParaRPr lang="en-US" sz="1100" dirty="0"/>
          </a:p>
        </p:txBody>
      </p:sp>
      <p:cxnSp>
        <p:nvCxnSpPr>
          <p:cNvPr id="62" name="Straight Arrow Connector 61"/>
          <p:cNvCxnSpPr>
            <a:stCxn id="9" idx="0"/>
            <a:endCxn id="8" idx="2"/>
          </p:cNvCxnSpPr>
          <p:nvPr/>
        </p:nvCxnSpPr>
        <p:spPr>
          <a:xfrm flipV="1">
            <a:off x="1469790" y="2069167"/>
            <a:ext cx="0" cy="338891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3609634" y="2953147"/>
            <a:ext cx="5417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UML</a:t>
            </a:r>
            <a:endParaRPr lang="en-US" sz="900" dirty="0"/>
          </a:p>
        </p:txBody>
      </p:sp>
      <p:sp>
        <p:nvSpPr>
          <p:cNvPr id="70" name="TextBox 69"/>
          <p:cNvSpPr txBox="1"/>
          <p:nvPr/>
        </p:nvSpPr>
        <p:spPr>
          <a:xfrm>
            <a:off x="4420812" y="4977428"/>
            <a:ext cx="5417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UML</a:t>
            </a:r>
            <a:endParaRPr lang="en-US" sz="900" dirty="0"/>
          </a:p>
        </p:txBody>
      </p:sp>
      <p:sp>
        <p:nvSpPr>
          <p:cNvPr id="3" name="Magnetic Disk 2"/>
          <p:cNvSpPr/>
          <p:nvPr/>
        </p:nvSpPr>
        <p:spPr>
          <a:xfrm>
            <a:off x="2797032" y="5607765"/>
            <a:ext cx="1864990" cy="773857"/>
          </a:xfrm>
          <a:prstGeom prst="flowChartMagneticDisk">
            <a:avLst/>
          </a:prstGeom>
          <a:ln>
            <a:solidFill>
              <a:srgbClr val="000000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chemeClr val="tx1"/>
                </a:solidFill>
              </a:rPr>
              <a:t>CIMI Model Repository</a:t>
            </a:r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3727477" y="5246122"/>
            <a:ext cx="0" cy="4130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2335678" y="1491931"/>
            <a:ext cx="6502267" cy="91612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V="1">
            <a:off x="603902" y="1491931"/>
            <a:ext cx="2458131" cy="91612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2335678" y="2985294"/>
            <a:ext cx="6502267" cy="373618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603902" y="3007954"/>
            <a:ext cx="2458131" cy="371352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3062033" y="1491931"/>
            <a:ext cx="5775912" cy="5229544"/>
          </a:xfrm>
          <a:prstGeom prst="rect">
            <a:avLst/>
          </a:prstGeom>
          <a:ln w="38100" cmpd="sng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4" name="Tab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2517408"/>
              </p:ext>
            </p:extLst>
          </p:nvPr>
        </p:nvGraphicFramePr>
        <p:xfrm>
          <a:off x="3208353" y="1615382"/>
          <a:ext cx="5478446" cy="4970917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225347"/>
                <a:gridCol w="3253099"/>
              </a:tblGrid>
              <a:tr h="710131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AML</a:t>
                      </a:r>
                      <a:r>
                        <a:rPr lang="en-US" b="1" baseline="0" dirty="0" smtClean="0"/>
                        <a:t> Object Model</a:t>
                      </a:r>
                      <a:endParaRPr lang="en-US" b="1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AML Profile</a:t>
                      </a:r>
                      <a:endParaRPr lang="en-US" b="1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71013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Reference Model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Reference Model Profile</a:t>
                      </a:r>
                      <a:endParaRPr lang="en-US" dirty="0"/>
                    </a:p>
                  </a:txBody>
                  <a:tcPr anchor="ctr"/>
                </a:tc>
              </a:tr>
              <a:tr h="71013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Archetype Model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Archetype Profile</a:t>
                      </a:r>
                      <a:endParaRPr lang="en-US" dirty="0"/>
                    </a:p>
                  </a:txBody>
                  <a:tcPr anchor="ctr"/>
                </a:tc>
              </a:tr>
              <a:tr h="71013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Constraint Model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Constraint Profile</a:t>
                      </a:r>
                      <a:endParaRPr lang="en-US" dirty="0"/>
                    </a:p>
                  </a:txBody>
                  <a:tcPr anchor="ctr"/>
                </a:tc>
              </a:tr>
              <a:tr h="71013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Terminology Model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Terminology Profile</a:t>
                      </a:r>
                      <a:endParaRPr lang="en-US" dirty="0"/>
                    </a:p>
                  </a:txBody>
                  <a:tcPr anchor="ctr"/>
                </a:tc>
              </a:tr>
              <a:tr h="71013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Rules Model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Rules Profile</a:t>
                      </a:r>
                      <a:endParaRPr lang="en-US" dirty="0"/>
                    </a:p>
                  </a:txBody>
                  <a:tcPr anchor="ctr"/>
                </a:tc>
              </a:tr>
              <a:tr h="71013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Metadata Model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Identification &amp; Designation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62688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Reference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Describes </a:t>
            </a:r>
            <a:r>
              <a:rPr lang="en-US" dirty="0">
                <a:solidFill>
                  <a:srgbClr val="000000"/>
                </a:solidFill>
              </a:rPr>
              <a:t>the </a:t>
            </a:r>
            <a:r>
              <a:rPr lang="en-US" dirty="0" smtClean="0">
                <a:solidFill>
                  <a:srgbClr val="000000"/>
                </a:solidFill>
              </a:rPr>
              <a:t>characteristics </a:t>
            </a:r>
            <a:r>
              <a:rPr lang="en-US" dirty="0">
                <a:solidFill>
                  <a:srgbClr val="000000"/>
                </a:solidFill>
              </a:rPr>
              <a:t>a target Reference Model (RM) must have in order for the constraint model to refer to it predictably</a:t>
            </a:r>
            <a:r>
              <a:rPr lang="en-US" dirty="0" smtClean="0">
                <a:solidFill>
                  <a:srgbClr val="000000"/>
                </a:solidFill>
              </a:rPr>
              <a:t>.</a:t>
            </a:r>
          </a:p>
          <a:p>
            <a:pPr marL="0" indent="0">
              <a:buNone/>
            </a:pPr>
            <a:r>
              <a:rPr lang="en-US" b="1" u="sng" dirty="0" smtClean="0">
                <a:solidFill>
                  <a:srgbClr val="000000"/>
                </a:solidFill>
              </a:rPr>
              <a:t>Reference Model Profile:</a:t>
            </a:r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efines </a:t>
            </a:r>
            <a:r>
              <a:rPr lang="en-US" dirty="0"/>
              <a:t>the  set of data types whose values can be directly constrained by an AML Model. 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It </a:t>
            </a:r>
            <a:r>
              <a:rPr lang="en-US" dirty="0"/>
              <a:t>also specifies a small set of stereotypes that are used to "decorate" a reference model and its various components. </a:t>
            </a:r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52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7293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Reference Model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53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Content Placeholder 8" descr="Screen Shot 2015-04-21 at 9.15.39 PM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816" b="-481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69551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Archetype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Defines relationship </a:t>
            </a:r>
            <a:r>
              <a:rPr lang="en-US" dirty="0"/>
              <a:t>between archetype libraries, archetypes and archetype versions. </a:t>
            </a:r>
            <a:endParaRPr lang="en-US" dirty="0" smtClean="0"/>
          </a:p>
          <a:p>
            <a:pPr marL="0" indent="0">
              <a:buNone/>
            </a:pPr>
            <a:r>
              <a:rPr lang="en-US" b="1" u="sng" dirty="0" smtClean="0">
                <a:solidFill>
                  <a:srgbClr val="000000"/>
                </a:solidFill>
              </a:rPr>
              <a:t>Archetype Profile:</a:t>
            </a:r>
          </a:p>
          <a:p>
            <a:pPr marL="0" indent="0">
              <a:buNone/>
            </a:pPr>
            <a:r>
              <a:rPr lang="en-US" dirty="0" smtClean="0"/>
              <a:t>Constraint related to Archetype Library, Archetype and Archetype Version.</a:t>
            </a:r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54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160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Archetype Model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55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Content Placeholder 8" descr="Screen Shot 2015-04-21 at 9.17.26 PM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785" r="-1078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51520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Constraint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Illustrates how constraints are defined.  This is core part of the AML specifications.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u="sng" dirty="0" smtClean="0">
                <a:solidFill>
                  <a:srgbClr val="000000"/>
                </a:solidFill>
              </a:rPr>
              <a:t>Constraint Profile:</a:t>
            </a:r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efines </a:t>
            </a:r>
            <a:r>
              <a:rPr lang="en-US" dirty="0"/>
              <a:t>the modeling elements that may be applied to a reference model and archetype.  These elements “constrain” the target model narrowing the semantics and syntax. </a:t>
            </a:r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56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4036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Constraints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57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Content Placeholder 8" descr="Screen Shot 2015-04-21 at 9.20.20 PM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31" b="-193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589635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Identification &amp; </a:t>
            </a:r>
            <a:r>
              <a:rPr lang="en-US" dirty="0" err="1" smtClean="0"/>
              <a:t>Designatable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58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Advised by ISO 11179-3</a:t>
            </a:r>
          </a:p>
          <a:p>
            <a:r>
              <a:rPr lang="en-US" dirty="0" err="1"/>
              <a:t>IdentifiableItem</a:t>
            </a:r>
            <a:endParaRPr lang="en-US" dirty="0"/>
          </a:p>
          <a:p>
            <a:pPr lvl="1"/>
            <a:r>
              <a:rPr lang="en-US" dirty="0"/>
              <a:t>Namespace + id</a:t>
            </a:r>
          </a:p>
          <a:p>
            <a:r>
              <a:rPr lang="en-US" dirty="0" err="1" smtClean="0"/>
              <a:t>DesignatableItem</a:t>
            </a:r>
            <a:endParaRPr lang="en-US" dirty="0"/>
          </a:p>
          <a:p>
            <a:pPr lvl="1"/>
            <a:r>
              <a:rPr lang="en-US" dirty="0"/>
              <a:t>Language + sign + [description]</a:t>
            </a:r>
          </a:p>
          <a:p>
            <a:r>
              <a:rPr lang="en-US" dirty="0"/>
              <a:t>Namespaces</a:t>
            </a:r>
          </a:p>
          <a:p>
            <a:r>
              <a:rPr lang="en-US" dirty="0"/>
              <a:t>“meaning” linkage from Class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0662" y="6430142"/>
            <a:ext cx="31105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 smtClean="0"/>
              <a:t>Courtesy: Harold </a:t>
            </a:r>
            <a:r>
              <a:rPr lang="en-US" sz="1100" i="1" dirty="0" err="1" smtClean="0"/>
              <a:t>Solbrig</a:t>
            </a:r>
            <a:endParaRPr lang="en-US" sz="1100" i="1" dirty="0"/>
          </a:p>
        </p:txBody>
      </p:sp>
    </p:spTree>
    <p:extLst>
      <p:ext uri="{BB962C8B-B14F-4D97-AF65-F5344CB8AC3E}">
        <p14:creationId xmlns:p14="http://schemas.microsoft.com/office/powerpoint/2010/main" val="1456903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Rules Profile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59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Define a common constraint profile, compatible with a subset of OMG – Object Constraint Language (OCL) and covering ADL Rules.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80662" y="6430142"/>
            <a:ext cx="31105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 smtClean="0"/>
              <a:t>Courtesy: Harold </a:t>
            </a:r>
            <a:r>
              <a:rPr lang="en-US" sz="1100" i="1" dirty="0" err="1" smtClean="0"/>
              <a:t>Solbrig</a:t>
            </a:r>
            <a:endParaRPr lang="en-US" sz="1100" i="1" dirty="0"/>
          </a:p>
        </p:txBody>
      </p:sp>
    </p:spTree>
    <p:extLst>
      <p:ext uri="{BB962C8B-B14F-4D97-AF65-F5344CB8AC3E}">
        <p14:creationId xmlns:p14="http://schemas.microsoft.com/office/powerpoint/2010/main" val="10385865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392" y="152400"/>
            <a:ext cx="8164016" cy="838200"/>
          </a:xfrm>
        </p:spPr>
        <p:txBody>
          <a:bodyPr>
            <a:normAutofit fontScale="90000"/>
          </a:bodyPr>
          <a:lstStyle/>
          <a:p>
            <a:pPr algn="ctr"/>
            <a:r>
              <a:rPr lang="en-AU" sz="3200" dirty="0" err="1" smtClean="0"/>
              <a:t>IsoSemantic</a:t>
            </a:r>
            <a:r>
              <a:rPr lang="en-AU" sz="3200" dirty="0" smtClean="0"/>
              <a:t> Models – Example of Problem</a:t>
            </a:r>
            <a:br>
              <a:rPr lang="en-AU" sz="3200" dirty="0" smtClean="0"/>
            </a:br>
            <a:r>
              <a:rPr lang="en-AU" sz="2400" dirty="0" smtClean="0"/>
              <a:t>(from </a:t>
            </a:r>
            <a:r>
              <a:rPr lang="en-AU" sz="2400" dirty="0" err="1" smtClean="0"/>
              <a:t>Dr.</a:t>
            </a:r>
            <a:r>
              <a:rPr lang="en-AU" sz="2400" dirty="0" smtClean="0"/>
              <a:t> Linda Bird)</a:t>
            </a:r>
            <a:endParaRPr lang="en-AU" sz="2400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70457" y="2455887"/>
            <a:ext cx="2537138" cy="3781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93064" y="2455886"/>
            <a:ext cx="2712277" cy="3781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876054" y="2455887"/>
            <a:ext cx="2997490" cy="3781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0" y="1599183"/>
            <a:ext cx="9144000" cy="461665"/>
          </a:xfrm>
          <a:prstGeom prst="rect">
            <a:avLst/>
          </a:prstGeom>
          <a:solidFill>
            <a:srgbClr val="CCFF99"/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000066"/>
                </a:solidFill>
                <a:latin typeface="Arial" charset="0"/>
              </a:rPr>
              <a:t>e.g. “Suspected Lung Cancer”</a:t>
            </a:r>
            <a:endParaRPr lang="en-US" sz="2400" dirty="0">
              <a:solidFill>
                <a:srgbClr val="000066"/>
              </a:solidFill>
              <a:latin typeface="Arial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4221655" y="6341241"/>
            <a:ext cx="46518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 smtClean="0"/>
              <a:t>Courtesy: Dr. Stanley M. Huff (Intermountain Healthcare), and Dr. Linda Bird</a:t>
            </a:r>
            <a:endParaRPr lang="en-US" sz="1100" i="1" dirty="0"/>
          </a:p>
        </p:txBody>
      </p:sp>
    </p:spTree>
    <p:extLst>
      <p:ext uri="{BB962C8B-B14F-4D97-AF65-F5344CB8AC3E}">
        <p14:creationId xmlns:p14="http://schemas.microsoft.com/office/powerpoint/2010/main" val="4197261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Terminology Profile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60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Describes how various elements of Standards:</a:t>
            </a:r>
          </a:p>
          <a:p>
            <a:r>
              <a:rPr lang="en-US" dirty="0" smtClean="0"/>
              <a:t>Common Terminology Services (CTS2)</a:t>
            </a:r>
          </a:p>
          <a:p>
            <a:r>
              <a:rPr lang="en-US" dirty="0" smtClean="0"/>
              <a:t>ISO 11179 – Metadata Repository (3</a:t>
            </a:r>
            <a:r>
              <a:rPr lang="en-US" baseline="30000" dirty="0" smtClean="0"/>
              <a:t>rd</a:t>
            </a:r>
            <a:r>
              <a:rPr lang="en-US" dirty="0" smtClean="0"/>
              <a:t> Ed.)</a:t>
            </a:r>
          </a:p>
          <a:p>
            <a:pPr>
              <a:buFontTx/>
              <a:buChar char="-"/>
            </a:pPr>
            <a:r>
              <a:rPr lang="en-US" dirty="0" smtClean="0"/>
              <a:t>can be utilized to bind identifiers and terms used (in archetypes) to terminology resources like:</a:t>
            </a:r>
          </a:p>
          <a:p>
            <a:pPr lvl="1">
              <a:buFontTx/>
              <a:buChar char="-"/>
            </a:pPr>
            <a:r>
              <a:rPr lang="en-US" dirty="0" smtClean="0"/>
              <a:t>Code Systems</a:t>
            </a:r>
          </a:p>
          <a:p>
            <a:pPr lvl="1">
              <a:buFontTx/>
              <a:buChar char="-"/>
            </a:pPr>
            <a:r>
              <a:rPr lang="en-US" dirty="0" smtClean="0"/>
              <a:t>Value Sets and Permissible Values</a:t>
            </a:r>
          </a:p>
        </p:txBody>
      </p:sp>
    </p:spTree>
    <p:extLst>
      <p:ext uri="{BB962C8B-B14F-4D97-AF65-F5344CB8AC3E}">
        <p14:creationId xmlns:p14="http://schemas.microsoft.com/office/powerpoint/2010/main" val="42273900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Terminology Profile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61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1" name="Content Placeholder 10" descr="Screen Shot 2015-04-21 at 9.37.31 PM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510" r="-1351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56076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Terminology Binding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62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Example of term bound to a concept to define it’s meaning:</a:t>
            </a:r>
          </a:p>
          <a:p>
            <a:r>
              <a:rPr lang="en-US" dirty="0" smtClean="0"/>
              <a:t>Blood Specimen – SNOMED ID: 122560006</a:t>
            </a:r>
          </a:p>
          <a:p>
            <a:endParaRPr lang="en-US" dirty="0"/>
          </a:p>
        </p:txBody>
      </p:sp>
      <p:pic>
        <p:nvPicPr>
          <p:cNvPr id="8" name="Picture 7" descr="Screen Shot 2015-04-21 at 9.42.4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3433802"/>
            <a:ext cx="4114800" cy="1320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16496" y="5524643"/>
            <a:ext cx="1451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“blspec001”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699488" y="5491159"/>
            <a:ext cx="1451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“</a:t>
            </a:r>
            <a:r>
              <a:rPr lang="en-US" dirty="0" err="1" smtClean="0"/>
              <a:t>Blood_spec</a:t>
            </a:r>
            <a:r>
              <a:rPr lang="en-US" dirty="0" smtClean="0"/>
              <a:t>”</a:t>
            </a:r>
            <a:endParaRPr lang="en-US" dirty="0"/>
          </a:p>
        </p:txBody>
      </p:sp>
      <p:cxnSp>
        <p:nvCxnSpPr>
          <p:cNvPr id="13" name="Straight Arrow Connector 12"/>
          <p:cNvCxnSpPr>
            <a:endCxn id="8" idx="1"/>
          </p:cNvCxnSpPr>
          <p:nvPr/>
        </p:nvCxnSpPr>
        <p:spPr>
          <a:xfrm flipV="1">
            <a:off x="1285225" y="4094202"/>
            <a:ext cx="1153175" cy="13969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59450" y="4385270"/>
            <a:ext cx="1451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definedBy</a:t>
            </a:r>
            <a:endParaRPr lang="en-US" dirty="0"/>
          </a:p>
        </p:txBody>
      </p:sp>
      <p:cxnSp>
        <p:nvCxnSpPr>
          <p:cNvPr id="16" name="Straight Arrow Connector 15"/>
          <p:cNvCxnSpPr>
            <a:endCxn id="8" idx="3"/>
          </p:cNvCxnSpPr>
          <p:nvPr/>
        </p:nvCxnSpPr>
        <p:spPr>
          <a:xfrm flipH="1" flipV="1">
            <a:off x="6553200" y="4094202"/>
            <a:ext cx="872063" cy="13969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032135" y="4385270"/>
            <a:ext cx="1451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definedBy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553271" y="6042115"/>
            <a:ext cx="1859795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Meaning is same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829557" y="4838894"/>
            <a:ext cx="1905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ConceptReference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067221" y="4838894"/>
            <a:ext cx="1905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ConceptReference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040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Common Terminology Services 2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63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CTS2</a:t>
            </a:r>
            <a:r>
              <a:rPr lang="en-US" dirty="0"/>
              <a:t> is a model and specification for discovering, accessing, distributing and updated terminological resources on the internet</a:t>
            </a:r>
            <a:r>
              <a:rPr lang="en-US" dirty="0" smtClean="0"/>
              <a:t>.</a:t>
            </a:r>
          </a:p>
          <a:p>
            <a:pPr>
              <a:buFontTx/>
              <a:buChar char="-"/>
            </a:pPr>
            <a:r>
              <a:rPr lang="en-US" dirty="0" smtClean="0"/>
              <a:t>Code Systems, </a:t>
            </a:r>
          </a:p>
          <a:p>
            <a:pPr>
              <a:buFontTx/>
              <a:buChar char="-"/>
            </a:pPr>
            <a:r>
              <a:rPr lang="en-US" dirty="0" smtClean="0"/>
              <a:t>Terminology Concepts,</a:t>
            </a:r>
          </a:p>
          <a:p>
            <a:pPr>
              <a:buFontTx/>
              <a:buChar char="-"/>
            </a:pPr>
            <a:r>
              <a:rPr lang="en-US" dirty="0" smtClean="0"/>
              <a:t>Value Sets,</a:t>
            </a:r>
          </a:p>
          <a:p>
            <a:pPr>
              <a:buFontTx/>
              <a:buChar char="-"/>
            </a:pPr>
            <a:r>
              <a:rPr lang="en-US" dirty="0" smtClean="0"/>
              <a:t>Access with Services API:</a:t>
            </a:r>
          </a:p>
          <a:p>
            <a:pPr lvl="1">
              <a:buFontTx/>
              <a:buChar char="-"/>
            </a:pPr>
            <a:r>
              <a:rPr lang="en-US" dirty="0" smtClean="0"/>
              <a:t>REST API implementation to access CTS2 resources</a:t>
            </a:r>
          </a:p>
          <a:p>
            <a:pPr lvl="1">
              <a:buFontTx/>
              <a:buChar char="-"/>
            </a:pPr>
            <a:r>
              <a:rPr lang="en-US" dirty="0">
                <a:hlinkClick r:id="rId3"/>
              </a:rPr>
              <a:t>http://informatics.mayo.edu/</a:t>
            </a:r>
            <a:r>
              <a:rPr lang="en-US" dirty="0" smtClean="0">
                <a:hlinkClick r:id="rId3"/>
              </a:rPr>
              <a:t>cts2</a:t>
            </a:r>
            <a:endParaRPr lang="en-US" dirty="0" smtClean="0"/>
          </a:p>
          <a:p>
            <a:pPr lvl="1">
              <a:buFontTx/>
              <a:buChar char="-"/>
            </a:pPr>
            <a:r>
              <a:rPr lang="en-US" dirty="0" smtClean="0"/>
              <a:t>OMG </a:t>
            </a:r>
            <a:r>
              <a:rPr lang="en-US" dirty="0"/>
              <a:t>Standard: </a:t>
            </a:r>
            <a:r>
              <a:rPr lang="en-US" dirty="0">
                <a:hlinkClick r:id="rId4"/>
              </a:rPr>
              <a:t>http://www.omg.org/spec/CTS2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pPr lvl="1">
              <a:buFontTx/>
              <a:buChar char="-"/>
            </a:pPr>
            <a:endParaRPr lang="en-US" dirty="0" smtClean="0"/>
          </a:p>
          <a:p>
            <a:pPr lvl="1">
              <a:buFontTx/>
              <a:buChar char="-"/>
            </a:pPr>
            <a:endParaRPr lang="en-US" dirty="0" smtClean="0"/>
          </a:p>
          <a:p>
            <a:pPr lvl="1"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02898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AML Tooling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64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 descr="Screen Shot 2015-04-21 at 1.31.1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75" y="1242735"/>
            <a:ext cx="7620001" cy="519695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985172" y="3564758"/>
            <a:ext cx="735725" cy="437931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AML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3599793" y="3827517"/>
            <a:ext cx="315310" cy="26275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8711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AML Tooling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65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AML Archetype Examples – Manually</a:t>
            </a:r>
          </a:p>
          <a:p>
            <a:r>
              <a:rPr lang="en-US" dirty="0">
                <a:sym typeface="Wingdings"/>
              </a:rPr>
              <a:t>AML Object </a:t>
            </a:r>
            <a:r>
              <a:rPr lang="en-US" dirty="0" smtClean="0">
                <a:sym typeface="Wingdings"/>
              </a:rPr>
              <a:t>Model (AML-OM) </a:t>
            </a:r>
            <a:r>
              <a:rPr lang="en-US" dirty="0">
                <a:sym typeface="Wingdings"/>
              </a:rPr>
              <a:t>is inspired from ADL Object </a:t>
            </a:r>
            <a:r>
              <a:rPr lang="en-US" dirty="0" smtClean="0">
                <a:sym typeface="Wingdings"/>
              </a:rPr>
              <a:t>Model (AOM).</a:t>
            </a:r>
            <a:endParaRPr lang="en-US" dirty="0" smtClean="0"/>
          </a:p>
          <a:p>
            <a:r>
              <a:rPr lang="en-US" dirty="0" smtClean="0"/>
              <a:t>Existing ADL archetype  </a:t>
            </a:r>
            <a:r>
              <a:rPr lang="en-US" dirty="0" smtClean="0">
                <a:sym typeface="Wingdings"/>
              </a:rPr>
              <a:t> AML archetypes</a:t>
            </a:r>
          </a:p>
          <a:p>
            <a:pPr lvl="1"/>
            <a:r>
              <a:rPr lang="en-US" dirty="0" smtClean="0">
                <a:sym typeface="Wingdings"/>
              </a:rPr>
              <a:t>Traceability Matrix by Harold </a:t>
            </a:r>
            <a:r>
              <a:rPr lang="en-US" dirty="0" err="1" smtClean="0">
                <a:sym typeface="Wingdings"/>
              </a:rPr>
              <a:t>Solbrig</a:t>
            </a:r>
            <a:endParaRPr lang="en-US" dirty="0" smtClean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Map AOM  AML-OM</a:t>
            </a:r>
          </a:p>
          <a:p>
            <a:pPr lvl="1"/>
            <a:r>
              <a:rPr lang="en-US" dirty="0" smtClean="0">
                <a:sym typeface="Wingdings"/>
              </a:rPr>
              <a:t>Developing a converter is first step to visualize a real archetype in AML</a:t>
            </a:r>
          </a:p>
          <a:p>
            <a:pPr lvl="1"/>
            <a:r>
              <a:rPr lang="en-US" dirty="0" smtClean="0">
                <a:sym typeface="Wingdings"/>
              </a:rPr>
              <a:t>Testing AML Capabilities, Validation comes next</a:t>
            </a:r>
          </a:p>
        </p:txBody>
      </p:sp>
    </p:spTree>
    <p:extLst>
      <p:ext uri="{BB962C8B-B14F-4D97-AF65-F5344CB8AC3E}">
        <p14:creationId xmlns:p14="http://schemas.microsoft.com/office/powerpoint/2010/main" val="2311945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AML Tooling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66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sym typeface="Wingdings"/>
              </a:rPr>
              <a:t>ADL2AMLConverter : ADL  AML</a:t>
            </a:r>
          </a:p>
          <a:p>
            <a:r>
              <a:rPr lang="en-US" dirty="0" smtClean="0">
                <a:sym typeface="Wingdings"/>
              </a:rPr>
              <a:t>Ingredients:</a:t>
            </a:r>
          </a:p>
          <a:p>
            <a:pPr lvl="1"/>
            <a:r>
              <a:rPr lang="en-US" dirty="0" err="1">
                <a:sym typeface="Wingdings"/>
              </a:rPr>
              <a:t>OpenEHR</a:t>
            </a:r>
            <a:r>
              <a:rPr lang="en-US" dirty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released Java implementation of ADL 1.5 parser</a:t>
            </a:r>
          </a:p>
          <a:p>
            <a:pPr lvl="2"/>
            <a:r>
              <a:rPr lang="en-US" dirty="0" smtClean="0">
                <a:sym typeface="Wingdings"/>
              </a:rPr>
              <a:t>Archetype Object Model in Java</a:t>
            </a:r>
          </a:p>
          <a:p>
            <a:pPr lvl="2"/>
            <a:r>
              <a:rPr lang="en-US" dirty="0" smtClean="0">
                <a:sym typeface="Wingdings"/>
              </a:rPr>
              <a:t>Provides some validation of archetypes.</a:t>
            </a:r>
            <a:endParaRPr lang="en-US" dirty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Eclipse Modeling Framework (EMF)</a:t>
            </a:r>
          </a:p>
          <a:p>
            <a:pPr lvl="2"/>
            <a:r>
              <a:rPr lang="en-US" dirty="0" err="1" smtClean="0">
                <a:sym typeface="Wingdings"/>
              </a:rPr>
              <a:t>ECore</a:t>
            </a:r>
            <a:r>
              <a:rPr lang="en-US" dirty="0" smtClean="0">
                <a:sym typeface="Wingdings"/>
              </a:rPr>
              <a:t> Library</a:t>
            </a:r>
          </a:p>
          <a:p>
            <a:pPr lvl="2"/>
            <a:r>
              <a:rPr lang="en-US" dirty="0" err="1" smtClean="0">
                <a:sym typeface="Wingdings"/>
              </a:rPr>
              <a:t>MagicDraw</a:t>
            </a:r>
            <a:r>
              <a:rPr lang="en-US" dirty="0" smtClean="0">
                <a:sym typeface="Wingdings"/>
              </a:rPr>
              <a:t> Open APIs are based on EMF’s </a:t>
            </a:r>
            <a:r>
              <a:rPr lang="en-US" dirty="0" err="1" smtClean="0">
                <a:sym typeface="Wingdings"/>
              </a:rPr>
              <a:t>ECore</a:t>
            </a:r>
            <a:r>
              <a:rPr lang="en-US" dirty="0" smtClean="0">
                <a:sym typeface="Wingdings"/>
              </a:rPr>
              <a:t> Model</a:t>
            </a:r>
          </a:p>
          <a:p>
            <a:pPr lvl="2"/>
            <a:r>
              <a:rPr lang="en-US" dirty="0" smtClean="0">
                <a:sym typeface="Wingdings"/>
              </a:rPr>
              <a:t>Support UML2 and UML2 Extensions</a:t>
            </a:r>
          </a:p>
        </p:txBody>
      </p:sp>
    </p:spTree>
    <p:extLst>
      <p:ext uri="{BB962C8B-B14F-4D97-AF65-F5344CB8AC3E}">
        <p14:creationId xmlns:p14="http://schemas.microsoft.com/office/powerpoint/2010/main" val="1022006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AML Tooling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67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Project Location: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://github.com/semantix/</a:t>
            </a:r>
            <a:r>
              <a:rPr lang="en-US" dirty="0" smtClean="0">
                <a:hlinkClick r:id="rId3"/>
              </a:rPr>
              <a:t>AMLTooling</a:t>
            </a:r>
            <a:endParaRPr lang="en-US" dirty="0" smtClean="0"/>
          </a:p>
          <a:p>
            <a:r>
              <a:rPr lang="en-US" dirty="0" smtClean="0"/>
              <a:t>Sub-projects:</a:t>
            </a:r>
          </a:p>
          <a:p>
            <a:pPr lvl="1"/>
            <a:r>
              <a:rPr lang="en-US" dirty="0" smtClean="0"/>
              <a:t>ADL2AMLConverter – The Converter</a:t>
            </a:r>
          </a:p>
          <a:p>
            <a:pPr lvl="1"/>
            <a:r>
              <a:rPr lang="en-US" dirty="0" smtClean="0"/>
              <a:t>AML MD Library – AML Wrapper on MD Open API</a:t>
            </a:r>
          </a:p>
          <a:p>
            <a:pPr lvl="1"/>
            <a:r>
              <a:rPr lang="en-US" dirty="0" smtClean="0"/>
              <a:t>AML MD Plugin – Menu Plug-in to </a:t>
            </a:r>
            <a:r>
              <a:rPr lang="en-US" dirty="0" err="1" smtClean="0"/>
              <a:t>MagicDraw</a:t>
            </a:r>
            <a:r>
              <a:rPr lang="en-US" dirty="0" smtClean="0"/>
              <a:t> 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6448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Alternate Process 26"/>
          <p:cNvSpPr/>
          <p:nvPr/>
        </p:nvSpPr>
        <p:spPr>
          <a:xfrm>
            <a:off x="2995448" y="4107791"/>
            <a:ext cx="2408621" cy="1555759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ADL2AML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Converter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ADL2AML Converter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68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51" name="Content Placeholder 5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0101900"/>
              </p:ext>
            </p:extLst>
          </p:nvPr>
        </p:nvGraphicFramePr>
        <p:xfrm>
          <a:off x="3486806" y="1585489"/>
          <a:ext cx="1339194" cy="20878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69597"/>
                <a:gridCol w="669597"/>
              </a:tblGrid>
              <a:tr h="196280">
                <a:tc gridSpan="2">
                  <a:txBody>
                    <a:bodyPr/>
                    <a:lstStyle/>
                    <a:p>
                      <a:r>
                        <a:rPr lang="en-US" sz="1100" dirty="0" smtClean="0"/>
                        <a:t>Traceability Matrix</a:t>
                      </a:r>
                      <a:endParaRPr 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19628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19628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19628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19628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19628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Multidocument 8"/>
          <p:cNvSpPr/>
          <p:nvPr/>
        </p:nvSpPr>
        <p:spPr>
          <a:xfrm>
            <a:off x="1352330" y="4589518"/>
            <a:ext cx="762000" cy="665655"/>
          </a:xfrm>
          <a:prstGeom prst="flowChartMulti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ADL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0" name="Predefined Process 9"/>
          <p:cNvSpPr/>
          <p:nvPr/>
        </p:nvSpPr>
        <p:spPr>
          <a:xfrm>
            <a:off x="3124200" y="4195379"/>
            <a:ext cx="414283" cy="1357587"/>
          </a:xfrm>
          <a:prstGeom prst="flowChartPredefinedProcess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ADL Parser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140605" y="4887311"/>
            <a:ext cx="854843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Process 12"/>
          <p:cNvSpPr/>
          <p:nvPr/>
        </p:nvSpPr>
        <p:spPr>
          <a:xfrm>
            <a:off x="1610709" y="2408621"/>
            <a:ext cx="1488965" cy="1515241"/>
          </a:xfrm>
          <a:prstGeom prst="flowChartProcess">
            <a:avLst/>
          </a:prstGeom>
          <a:ln w="28575" cap="rnd" cmpd="sng">
            <a:solidFill>
              <a:schemeClr val="tx1"/>
            </a:solidFill>
            <a:prstDash val="sysDot"/>
            <a:beve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610709" y="3687381"/>
            <a:ext cx="14889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ADL Objects</a:t>
            </a:r>
            <a:endParaRPr lang="en-US" sz="1200" dirty="0"/>
          </a:p>
        </p:txBody>
      </p:sp>
      <p:sp>
        <p:nvSpPr>
          <p:cNvPr id="15" name="Connector 14"/>
          <p:cNvSpPr/>
          <p:nvPr/>
        </p:nvSpPr>
        <p:spPr>
          <a:xfrm>
            <a:off x="1733330" y="2575036"/>
            <a:ext cx="254001" cy="280276"/>
          </a:xfrm>
          <a:prstGeom prst="flowChartConnector">
            <a:avLst/>
          </a:prstGeom>
          <a:solidFill>
            <a:schemeClr val="bg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onnector 15"/>
          <p:cNvSpPr/>
          <p:nvPr/>
        </p:nvSpPr>
        <p:spPr>
          <a:xfrm>
            <a:off x="1784129" y="3056760"/>
            <a:ext cx="254001" cy="280276"/>
          </a:xfrm>
          <a:prstGeom prst="flowChartConnector">
            <a:avLst/>
          </a:prstGeom>
          <a:solidFill>
            <a:schemeClr val="bg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nector 16"/>
          <p:cNvSpPr/>
          <p:nvPr/>
        </p:nvSpPr>
        <p:spPr>
          <a:xfrm>
            <a:off x="2063529" y="2599560"/>
            <a:ext cx="254001" cy="280276"/>
          </a:xfrm>
          <a:prstGeom prst="flowChartConnector">
            <a:avLst/>
          </a:prstGeom>
          <a:solidFill>
            <a:schemeClr val="bg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nector 17"/>
          <p:cNvSpPr/>
          <p:nvPr/>
        </p:nvSpPr>
        <p:spPr>
          <a:xfrm>
            <a:off x="2088929" y="2916622"/>
            <a:ext cx="254001" cy="280276"/>
          </a:xfrm>
          <a:prstGeom prst="flowChartConnector">
            <a:avLst/>
          </a:prstGeom>
          <a:solidFill>
            <a:schemeClr val="bg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onnector 18"/>
          <p:cNvSpPr/>
          <p:nvPr/>
        </p:nvSpPr>
        <p:spPr>
          <a:xfrm>
            <a:off x="2520729" y="2776484"/>
            <a:ext cx="254001" cy="280276"/>
          </a:xfrm>
          <a:prstGeom prst="flowChartConnector">
            <a:avLst/>
          </a:prstGeom>
          <a:solidFill>
            <a:schemeClr val="bg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onnector 19"/>
          <p:cNvSpPr/>
          <p:nvPr/>
        </p:nvSpPr>
        <p:spPr>
          <a:xfrm>
            <a:off x="2026743" y="3314264"/>
            <a:ext cx="254001" cy="280276"/>
          </a:xfrm>
          <a:prstGeom prst="flowChartConnector">
            <a:avLst/>
          </a:prstGeom>
          <a:solidFill>
            <a:schemeClr val="bg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nector 20"/>
          <p:cNvSpPr/>
          <p:nvPr/>
        </p:nvSpPr>
        <p:spPr>
          <a:xfrm>
            <a:off x="2415626" y="3191643"/>
            <a:ext cx="254001" cy="280276"/>
          </a:xfrm>
          <a:prstGeom prst="flowChartConnector">
            <a:avLst/>
          </a:prstGeom>
          <a:solidFill>
            <a:schemeClr val="bg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onnector 21"/>
          <p:cNvSpPr/>
          <p:nvPr/>
        </p:nvSpPr>
        <p:spPr>
          <a:xfrm>
            <a:off x="2774730" y="3407105"/>
            <a:ext cx="254001" cy="280276"/>
          </a:xfrm>
          <a:prstGeom prst="flowChartConnector">
            <a:avLst/>
          </a:prstGeom>
          <a:solidFill>
            <a:schemeClr val="bg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onnector 22"/>
          <p:cNvSpPr/>
          <p:nvPr/>
        </p:nvSpPr>
        <p:spPr>
          <a:xfrm>
            <a:off x="2765095" y="2958664"/>
            <a:ext cx="254001" cy="280276"/>
          </a:xfrm>
          <a:prstGeom prst="flowChartConnector">
            <a:avLst/>
          </a:prstGeom>
          <a:solidFill>
            <a:schemeClr val="bg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onnector 23"/>
          <p:cNvSpPr/>
          <p:nvPr/>
        </p:nvSpPr>
        <p:spPr>
          <a:xfrm>
            <a:off x="2746701" y="2496208"/>
            <a:ext cx="254001" cy="280276"/>
          </a:xfrm>
          <a:prstGeom prst="flowChartConnector">
            <a:avLst/>
          </a:prstGeom>
          <a:solidFill>
            <a:schemeClr val="bg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onnector 25"/>
          <p:cNvSpPr/>
          <p:nvPr/>
        </p:nvSpPr>
        <p:spPr>
          <a:xfrm>
            <a:off x="1657128" y="3471919"/>
            <a:ext cx="254001" cy="280276"/>
          </a:xfrm>
          <a:prstGeom prst="flowChartConnector">
            <a:avLst/>
          </a:prstGeom>
          <a:solidFill>
            <a:schemeClr val="bg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lternate Process 27"/>
          <p:cNvSpPr/>
          <p:nvPr/>
        </p:nvSpPr>
        <p:spPr>
          <a:xfrm>
            <a:off x="4782207" y="4195379"/>
            <a:ext cx="525517" cy="1357587"/>
          </a:xfrm>
          <a:prstGeom prst="flowChartAlternateProcess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MD Open API</a:t>
            </a:r>
            <a:endParaRPr lang="en-US" sz="1400" dirty="0">
              <a:solidFill>
                <a:srgbClr val="000000"/>
              </a:solidFill>
            </a:endParaRPr>
          </a:p>
        </p:txBody>
      </p:sp>
      <p:cxnSp>
        <p:nvCxnSpPr>
          <p:cNvPr id="32" name="Straight Arrow Connector 31"/>
          <p:cNvCxnSpPr/>
          <p:nvPr/>
        </p:nvCxnSpPr>
        <p:spPr>
          <a:xfrm flipH="1" flipV="1">
            <a:off x="2746701" y="3923862"/>
            <a:ext cx="572817" cy="521135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Process 34"/>
          <p:cNvSpPr/>
          <p:nvPr/>
        </p:nvSpPr>
        <p:spPr>
          <a:xfrm>
            <a:off x="5205247" y="2408621"/>
            <a:ext cx="1488965" cy="1515241"/>
          </a:xfrm>
          <a:prstGeom prst="flowChartProcess">
            <a:avLst/>
          </a:prstGeom>
          <a:ln w="28575" cap="rnd" cmpd="sng">
            <a:solidFill>
              <a:schemeClr val="tx1"/>
            </a:solidFill>
            <a:prstDash val="sysDot"/>
            <a:beve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5205247" y="3649071"/>
            <a:ext cx="14889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AML Objects</a:t>
            </a:r>
            <a:endParaRPr lang="en-US" sz="1200" dirty="0"/>
          </a:p>
        </p:txBody>
      </p:sp>
      <p:sp>
        <p:nvSpPr>
          <p:cNvPr id="37" name="Hexagon 36"/>
          <p:cNvSpPr/>
          <p:nvPr/>
        </p:nvSpPr>
        <p:spPr>
          <a:xfrm>
            <a:off x="5307724" y="2575036"/>
            <a:ext cx="254000" cy="201448"/>
          </a:xfrm>
          <a:prstGeom prst="hexagon">
            <a:avLst/>
          </a:prstGeom>
          <a:solidFill>
            <a:srgbClr val="C7C7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Hexagon 37"/>
          <p:cNvSpPr/>
          <p:nvPr/>
        </p:nvSpPr>
        <p:spPr>
          <a:xfrm>
            <a:off x="5307724" y="2990195"/>
            <a:ext cx="254000" cy="201448"/>
          </a:xfrm>
          <a:prstGeom prst="hexagon">
            <a:avLst/>
          </a:prstGeom>
          <a:solidFill>
            <a:srgbClr val="C7C7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Hexagon 38"/>
          <p:cNvSpPr/>
          <p:nvPr/>
        </p:nvSpPr>
        <p:spPr>
          <a:xfrm>
            <a:off x="5640551" y="2585548"/>
            <a:ext cx="254000" cy="201448"/>
          </a:xfrm>
          <a:prstGeom prst="hexagon">
            <a:avLst/>
          </a:prstGeom>
          <a:solidFill>
            <a:srgbClr val="C7C7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Hexagon 39"/>
          <p:cNvSpPr/>
          <p:nvPr/>
        </p:nvSpPr>
        <p:spPr>
          <a:xfrm>
            <a:off x="5561724" y="2893851"/>
            <a:ext cx="254000" cy="201448"/>
          </a:xfrm>
          <a:prstGeom prst="hexagon">
            <a:avLst/>
          </a:prstGeom>
          <a:solidFill>
            <a:srgbClr val="C7C7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Hexagon 40"/>
          <p:cNvSpPr/>
          <p:nvPr/>
        </p:nvSpPr>
        <p:spPr>
          <a:xfrm>
            <a:off x="6069724" y="2575036"/>
            <a:ext cx="254000" cy="201448"/>
          </a:xfrm>
          <a:prstGeom prst="hexagon">
            <a:avLst/>
          </a:prstGeom>
          <a:solidFill>
            <a:srgbClr val="C7C7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Hexagon 41"/>
          <p:cNvSpPr/>
          <p:nvPr/>
        </p:nvSpPr>
        <p:spPr>
          <a:xfrm>
            <a:off x="5941847" y="2937644"/>
            <a:ext cx="254000" cy="201448"/>
          </a:xfrm>
          <a:prstGeom prst="hexagon">
            <a:avLst/>
          </a:prstGeom>
          <a:solidFill>
            <a:srgbClr val="C7C7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Hexagon 42"/>
          <p:cNvSpPr/>
          <p:nvPr/>
        </p:nvSpPr>
        <p:spPr>
          <a:xfrm>
            <a:off x="5307724" y="3471919"/>
            <a:ext cx="254000" cy="201448"/>
          </a:xfrm>
          <a:prstGeom prst="hexagon">
            <a:avLst/>
          </a:prstGeom>
          <a:solidFill>
            <a:srgbClr val="C7C7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Hexagon 43"/>
          <p:cNvSpPr/>
          <p:nvPr/>
        </p:nvSpPr>
        <p:spPr>
          <a:xfrm>
            <a:off x="5616027" y="3236312"/>
            <a:ext cx="254000" cy="201448"/>
          </a:xfrm>
          <a:prstGeom prst="hexagon">
            <a:avLst/>
          </a:prstGeom>
          <a:solidFill>
            <a:srgbClr val="C7C7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Hexagon 44"/>
          <p:cNvSpPr/>
          <p:nvPr/>
        </p:nvSpPr>
        <p:spPr>
          <a:xfrm>
            <a:off x="6299200" y="2793127"/>
            <a:ext cx="254000" cy="201448"/>
          </a:xfrm>
          <a:prstGeom prst="hexagon">
            <a:avLst/>
          </a:prstGeom>
          <a:solidFill>
            <a:srgbClr val="C7C7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Hexagon 45"/>
          <p:cNvSpPr/>
          <p:nvPr/>
        </p:nvSpPr>
        <p:spPr>
          <a:xfrm>
            <a:off x="5892800" y="3213540"/>
            <a:ext cx="254000" cy="201448"/>
          </a:xfrm>
          <a:prstGeom prst="hexagon">
            <a:avLst/>
          </a:prstGeom>
          <a:solidFill>
            <a:srgbClr val="C7C7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Hexagon 46"/>
          <p:cNvSpPr/>
          <p:nvPr/>
        </p:nvSpPr>
        <p:spPr>
          <a:xfrm>
            <a:off x="6208108" y="3112816"/>
            <a:ext cx="254000" cy="201448"/>
          </a:xfrm>
          <a:prstGeom prst="hexagon">
            <a:avLst/>
          </a:prstGeom>
          <a:solidFill>
            <a:srgbClr val="C7C7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Hexagon 47"/>
          <p:cNvSpPr/>
          <p:nvPr/>
        </p:nvSpPr>
        <p:spPr>
          <a:xfrm>
            <a:off x="6173076" y="3429003"/>
            <a:ext cx="254000" cy="201448"/>
          </a:xfrm>
          <a:prstGeom prst="hexagon">
            <a:avLst/>
          </a:prstGeom>
          <a:solidFill>
            <a:srgbClr val="C7C7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Hexagon 48"/>
          <p:cNvSpPr/>
          <p:nvPr/>
        </p:nvSpPr>
        <p:spPr>
          <a:xfrm>
            <a:off x="5790324" y="3460762"/>
            <a:ext cx="254000" cy="201448"/>
          </a:xfrm>
          <a:prstGeom prst="hexagon">
            <a:avLst/>
          </a:prstGeom>
          <a:solidFill>
            <a:srgbClr val="C7C7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6208108" y="2382086"/>
            <a:ext cx="5417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UML</a:t>
            </a:r>
            <a:endParaRPr lang="en-US" sz="900" dirty="0"/>
          </a:p>
        </p:txBody>
      </p:sp>
      <p:cxnSp>
        <p:nvCxnSpPr>
          <p:cNvPr id="55" name="Straight Connector 54"/>
          <p:cNvCxnSpPr/>
          <p:nvPr/>
        </p:nvCxnSpPr>
        <p:spPr>
          <a:xfrm flipV="1">
            <a:off x="1911129" y="2058276"/>
            <a:ext cx="1933905" cy="71820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stCxn id="20" idx="3"/>
          </p:cNvCxnSpPr>
          <p:nvPr/>
        </p:nvCxnSpPr>
        <p:spPr>
          <a:xfrm flipV="1">
            <a:off x="2063941" y="2382086"/>
            <a:ext cx="1842404" cy="11714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18" idx="2"/>
          </p:cNvCxnSpPr>
          <p:nvPr/>
        </p:nvCxnSpPr>
        <p:spPr>
          <a:xfrm>
            <a:off x="2088929" y="3056760"/>
            <a:ext cx="1756105" cy="823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stCxn id="17" idx="5"/>
          </p:cNvCxnSpPr>
          <p:nvPr/>
        </p:nvCxnSpPr>
        <p:spPr>
          <a:xfrm>
            <a:off x="2280332" y="2838791"/>
            <a:ext cx="1564702" cy="7147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endCxn id="37" idx="3"/>
          </p:cNvCxnSpPr>
          <p:nvPr/>
        </p:nvCxnSpPr>
        <p:spPr>
          <a:xfrm>
            <a:off x="4400331" y="2135532"/>
            <a:ext cx="907393" cy="5402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endCxn id="44" idx="4"/>
          </p:cNvCxnSpPr>
          <p:nvPr/>
        </p:nvCxnSpPr>
        <p:spPr>
          <a:xfrm>
            <a:off x="4391572" y="2495335"/>
            <a:ext cx="1274817" cy="7409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endCxn id="41" idx="3"/>
          </p:cNvCxnSpPr>
          <p:nvPr/>
        </p:nvCxnSpPr>
        <p:spPr>
          <a:xfrm flipV="1">
            <a:off x="4391572" y="2675760"/>
            <a:ext cx="1678152" cy="5325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endCxn id="46" idx="3"/>
          </p:cNvCxnSpPr>
          <p:nvPr/>
        </p:nvCxnSpPr>
        <p:spPr>
          <a:xfrm flipV="1">
            <a:off x="4391572" y="3314264"/>
            <a:ext cx="1501228" cy="2680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endCxn id="47" idx="3"/>
          </p:cNvCxnSpPr>
          <p:nvPr/>
        </p:nvCxnSpPr>
        <p:spPr>
          <a:xfrm>
            <a:off x="4318000" y="2793127"/>
            <a:ext cx="1890108" cy="4204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21" idx="5"/>
          </p:cNvCxnSpPr>
          <p:nvPr/>
        </p:nvCxnSpPr>
        <p:spPr>
          <a:xfrm flipV="1">
            <a:off x="2632429" y="2776484"/>
            <a:ext cx="1212605" cy="6543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>
            <a:off x="3845034" y="2058277"/>
            <a:ext cx="472966" cy="73485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 flipV="1">
            <a:off x="3853793" y="2496208"/>
            <a:ext cx="532524" cy="2754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3883573" y="2360449"/>
            <a:ext cx="516758" cy="123409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 flipH="1">
            <a:off x="3845034" y="2120463"/>
            <a:ext cx="541283" cy="101862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V="1">
            <a:off x="3845034" y="3213540"/>
            <a:ext cx="555297" cy="3399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3" name="Striped Right Arrow 92"/>
          <p:cNvSpPr/>
          <p:nvPr/>
        </p:nvSpPr>
        <p:spPr>
          <a:xfrm rot="16200000" flipH="1">
            <a:off x="3787712" y="3846392"/>
            <a:ext cx="757616" cy="439594"/>
          </a:xfrm>
          <a:prstGeom prst="stripedRightArrow">
            <a:avLst>
              <a:gd name="adj1" fmla="val 50000"/>
              <a:gd name="adj2" fmla="val 5115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/>
        </p:nvSpPr>
        <p:spPr>
          <a:xfrm>
            <a:off x="5205247" y="1558296"/>
            <a:ext cx="1488965" cy="57723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AML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95" name="Straight Arrow Connector 94"/>
          <p:cNvCxnSpPr>
            <a:stCxn id="35" idx="0"/>
            <a:endCxn id="94" idx="2"/>
          </p:cNvCxnSpPr>
          <p:nvPr/>
        </p:nvCxnSpPr>
        <p:spPr>
          <a:xfrm flipV="1">
            <a:off x="5949730" y="2135532"/>
            <a:ext cx="0" cy="273089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>
            <a:off x="6694212" y="3056759"/>
            <a:ext cx="765053" cy="1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6833472" y="3139092"/>
            <a:ext cx="14171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Export to a target format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9043776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pPr algn="r"/>
            <a:r>
              <a:rPr lang="en-US" dirty="0" smtClean="0"/>
              <a:t>ADL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69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Screen Shot 2015-04-22 at 12.14.2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46500" cy="6858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290207" y="2434897"/>
            <a:ext cx="28815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 ADL file for archetype “</a:t>
            </a:r>
            <a:r>
              <a:rPr lang="en-US" dirty="0" err="1" smtClean="0"/>
              <a:t>specimen_collection_site</a:t>
            </a:r>
            <a:r>
              <a:rPr lang="en-US" dirty="0" smtClean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801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ject 26"/>
          <p:cNvPicPr>
            <a:picLocks noChangeArrowheads="1"/>
          </p:cNvPicPr>
          <p:nvPr/>
        </p:nvPicPr>
        <p:blipFill>
          <a:blip r:embed="rId3" cstate="print"/>
          <a:srcRect l="-627" t="-1176" r="-519" b="-1620"/>
          <a:stretch>
            <a:fillRect/>
          </a:stretch>
        </p:blipFill>
        <p:spPr bwMode="auto">
          <a:xfrm>
            <a:off x="341586" y="1677363"/>
            <a:ext cx="8583448" cy="461132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392" y="152400"/>
            <a:ext cx="8020000" cy="838200"/>
          </a:xfrm>
        </p:spPr>
        <p:txBody>
          <a:bodyPr>
            <a:normAutofit fontScale="90000"/>
          </a:bodyPr>
          <a:lstStyle/>
          <a:p>
            <a:pPr algn="ctr"/>
            <a:r>
              <a:rPr lang="en-AU" sz="3200" dirty="0" err="1" smtClean="0"/>
              <a:t>IsoSemantic</a:t>
            </a:r>
            <a:r>
              <a:rPr lang="en-AU" sz="3200" dirty="0" smtClean="0"/>
              <a:t> Models – Example </a:t>
            </a:r>
            <a:r>
              <a:rPr lang="en-AU" sz="3200" dirty="0"/>
              <a:t>Instances</a:t>
            </a:r>
            <a:br>
              <a:rPr lang="en-AU" sz="3200" dirty="0"/>
            </a:br>
            <a:r>
              <a:rPr lang="en-AU" sz="2400" dirty="0"/>
              <a:t>(from </a:t>
            </a:r>
            <a:r>
              <a:rPr lang="en-AU" sz="2400" dirty="0" err="1"/>
              <a:t>Dr.</a:t>
            </a:r>
            <a:r>
              <a:rPr lang="en-AU" sz="2400" dirty="0"/>
              <a:t> Linda Bird)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1066800"/>
            <a:ext cx="9144000" cy="461665"/>
          </a:xfrm>
          <a:prstGeom prst="rect">
            <a:avLst/>
          </a:prstGeom>
          <a:solidFill>
            <a:srgbClr val="CCFF99"/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000066"/>
                </a:solidFill>
                <a:latin typeface="Arial" charset="0"/>
              </a:rPr>
              <a:t>e.g. “Suspected Lung Cancer”</a:t>
            </a:r>
            <a:endParaRPr lang="en-US" sz="2400" dirty="0">
              <a:solidFill>
                <a:srgbClr val="000066"/>
              </a:solidFill>
              <a:latin typeface="Arial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0" y="1066800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221655" y="6472046"/>
            <a:ext cx="46518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 smtClean="0"/>
              <a:t>Courtesy: Dr. Stanley M. Huff (Intermountain Healthcare), and Dr. Linda Bird</a:t>
            </a:r>
            <a:endParaRPr lang="en-US" sz="1100" i="1" dirty="0"/>
          </a:p>
        </p:txBody>
      </p:sp>
    </p:spTree>
    <p:extLst>
      <p:ext uri="{BB962C8B-B14F-4D97-AF65-F5344CB8AC3E}">
        <p14:creationId xmlns:p14="http://schemas.microsoft.com/office/powerpoint/2010/main" val="26754714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pPr algn="r"/>
            <a:r>
              <a:rPr lang="en-US" dirty="0" smtClean="0"/>
              <a:t>ADL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70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Screen Shot 2015-04-22 at 12.14.2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465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80441" y="1351586"/>
            <a:ext cx="3034796" cy="369332"/>
          </a:xfrm>
          <a:prstGeom prst="rect">
            <a:avLst/>
          </a:prstGeom>
          <a:solidFill>
            <a:srgbClr val="FF6600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Archetype Metadata Section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322485" y="4086398"/>
            <a:ext cx="3048029" cy="369332"/>
          </a:xfrm>
          <a:prstGeom prst="rect">
            <a:avLst/>
          </a:prstGeom>
          <a:solidFill>
            <a:srgbClr val="FF6600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Constraints/Definition</a:t>
            </a:r>
            <a:r>
              <a:rPr lang="en-US" dirty="0"/>
              <a:t> </a:t>
            </a:r>
            <a:r>
              <a:rPr lang="en-US" dirty="0" smtClean="0"/>
              <a:t>Section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109344" y="5617686"/>
            <a:ext cx="3811785" cy="369332"/>
          </a:xfrm>
          <a:prstGeom prst="rect">
            <a:avLst/>
          </a:prstGeom>
          <a:solidFill>
            <a:srgbClr val="FF6600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Terms &amp; Terminology Binding</a:t>
            </a:r>
            <a:r>
              <a:rPr lang="en-US" dirty="0"/>
              <a:t> </a:t>
            </a:r>
            <a:r>
              <a:rPr lang="en-US" dirty="0" smtClean="0"/>
              <a:t>Section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440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creen Shot 2015-04-22 at 12.14.2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46500" cy="6858000"/>
          </a:xfrm>
          <a:prstGeom prst="rect">
            <a:avLst/>
          </a:prstGeom>
        </p:spPr>
      </p:pic>
      <p:cxnSp>
        <p:nvCxnSpPr>
          <p:cNvPr id="38" name="Straight Connector 37"/>
          <p:cNvCxnSpPr/>
          <p:nvPr/>
        </p:nvCxnSpPr>
        <p:spPr>
          <a:xfrm>
            <a:off x="2895174" y="831912"/>
            <a:ext cx="6156260" cy="324425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pPr algn="r"/>
            <a:r>
              <a:rPr lang="en-US" dirty="0" smtClean="0"/>
              <a:t>ADL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71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9" descr="Screen Shot 2015-04-22 at 2.30.18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610" y="2164628"/>
            <a:ext cx="7381824" cy="1911542"/>
          </a:xfrm>
          <a:prstGeom prst="rect">
            <a:avLst/>
          </a:prstGeom>
          <a:ln w="19050" cmpd="sng">
            <a:solidFill>
              <a:schemeClr val="tx1"/>
            </a:solidFill>
          </a:ln>
        </p:spPr>
      </p:pic>
      <p:sp>
        <p:nvSpPr>
          <p:cNvPr id="34" name="Rectangle 33"/>
          <p:cNvSpPr/>
          <p:nvPr/>
        </p:nvSpPr>
        <p:spPr>
          <a:xfrm>
            <a:off x="0" y="0"/>
            <a:ext cx="2895174" cy="81701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/>
          <p:cNvCxnSpPr/>
          <p:nvPr/>
        </p:nvCxnSpPr>
        <p:spPr>
          <a:xfrm>
            <a:off x="2895174" y="0"/>
            <a:ext cx="6156260" cy="216462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0" y="0"/>
            <a:ext cx="1669610" cy="216462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0" y="831912"/>
            <a:ext cx="1669610" cy="324425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1377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creen Shot 2015-04-22 at 12.14.2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46500" cy="6858000"/>
          </a:xfrm>
          <a:prstGeom prst="rect">
            <a:avLst/>
          </a:prstGeom>
        </p:spPr>
      </p:pic>
      <p:cxnSp>
        <p:nvCxnSpPr>
          <p:cNvPr id="38" name="Straight Connector 37"/>
          <p:cNvCxnSpPr/>
          <p:nvPr/>
        </p:nvCxnSpPr>
        <p:spPr>
          <a:xfrm>
            <a:off x="2895174" y="831912"/>
            <a:ext cx="6156260" cy="324425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pPr algn="r"/>
            <a:r>
              <a:rPr lang="en-US" dirty="0" smtClean="0"/>
              <a:t>ADL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72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9" descr="Screen Shot 2015-04-22 at 2.30.18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610" y="2164628"/>
            <a:ext cx="7381824" cy="1911542"/>
          </a:xfrm>
          <a:prstGeom prst="rect">
            <a:avLst/>
          </a:prstGeom>
          <a:ln w="19050" cmpd="sng">
            <a:solidFill>
              <a:schemeClr val="tx1"/>
            </a:solidFill>
          </a:ln>
        </p:spPr>
      </p:pic>
      <p:cxnSp>
        <p:nvCxnSpPr>
          <p:cNvPr id="14" name="Straight Connector 13"/>
          <p:cNvCxnSpPr/>
          <p:nvPr/>
        </p:nvCxnSpPr>
        <p:spPr>
          <a:xfrm>
            <a:off x="2087012" y="2637522"/>
            <a:ext cx="1101232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340644" y="2656714"/>
            <a:ext cx="1197498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683085" y="2656714"/>
            <a:ext cx="2910087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7721778" y="2637522"/>
            <a:ext cx="723961" cy="19192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829466" y="2909167"/>
            <a:ext cx="1155942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 cmpd="sng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 smtClean="0"/>
              <a:t>publisher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21" idx="0"/>
          </p:cNvCxnSpPr>
          <p:nvPr/>
        </p:nvCxnSpPr>
        <p:spPr>
          <a:xfrm flipV="1">
            <a:off x="2407437" y="2637522"/>
            <a:ext cx="0" cy="2716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260716" y="2909167"/>
            <a:ext cx="1155942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 cmpd="sng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 smtClean="0"/>
              <a:t>RM Class</a:t>
            </a:r>
            <a:endParaRPr lang="en-US" dirty="0"/>
          </a:p>
        </p:txBody>
      </p:sp>
      <p:cxnSp>
        <p:nvCxnSpPr>
          <p:cNvPr id="25" name="Straight Arrow Connector 24"/>
          <p:cNvCxnSpPr>
            <a:stCxn id="24" idx="0"/>
          </p:cNvCxnSpPr>
          <p:nvPr/>
        </p:nvCxnSpPr>
        <p:spPr>
          <a:xfrm flipV="1">
            <a:off x="3838687" y="2637523"/>
            <a:ext cx="0" cy="27164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139166" y="2947698"/>
            <a:ext cx="1761268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 cmpd="sng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 smtClean="0"/>
              <a:t>Archetype Name</a:t>
            </a:r>
            <a:endParaRPr lang="en-US" dirty="0"/>
          </a:p>
        </p:txBody>
      </p:sp>
      <p:cxnSp>
        <p:nvCxnSpPr>
          <p:cNvPr id="27" name="Straight Arrow Connector 26"/>
          <p:cNvCxnSpPr>
            <a:stCxn id="26" idx="0"/>
          </p:cNvCxnSpPr>
          <p:nvPr/>
        </p:nvCxnSpPr>
        <p:spPr>
          <a:xfrm flipV="1">
            <a:off x="6019800" y="2637523"/>
            <a:ext cx="0" cy="31017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7530858" y="2996540"/>
            <a:ext cx="1155942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 cmpd="sng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 smtClean="0"/>
              <a:t>Version</a:t>
            </a:r>
            <a:endParaRPr lang="en-US" dirty="0"/>
          </a:p>
        </p:txBody>
      </p:sp>
      <p:cxnSp>
        <p:nvCxnSpPr>
          <p:cNvPr id="33" name="Straight Arrow Connector 32"/>
          <p:cNvCxnSpPr/>
          <p:nvPr/>
        </p:nvCxnSpPr>
        <p:spPr>
          <a:xfrm flipV="1">
            <a:off x="8063832" y="2656714"/>
            <a:ext cx="0" cy="31017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0" y="0"/>
            <a:ext cx="2895174" cy="81701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/>
          <p:cNvCxnSpPr/>
          <p:nvPr/>
        </p:nvCxnSpPr>
        <p:spPr>
          <a:xfrm>
            <a:off x="2895174" y="0"/>
            <a:ext cx="6156260" cy="216462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0" y="0"/>
            <a:ext cx="1669610" cy="216462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0" y="831912"/>
            <a:ext cx="1669610" cy="324425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6848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creen Shot 2015-04-22 at 12.14.2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46500" cy="6858000"/>
          </a:xfrm>
          <a:prstGeom prst="rect">
            <a:avLst/>
          </a:prstGeom>
        </p:spPr>
      </p:pic>
      <p:cxnSp>
        <p:nvCxnSpPr>
          <p:cNvPr id="38" name="Straight Connector 37"/>
          <p:cNvCxnSpPr/>
          <p:nvPr/>
        </p:nvCxnSpPr>
        <p:spPr>
          <a:xfrm>
            <a:off x="2895174" y="831912"/>
            <a:ext cx="6156260" cy="324425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pPr algn="r"/>
            <a:r>
              <a:rPr lang="en-US" dirty="0" smtClean="0"/>
              <a:t>ADL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73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9" descr="Screen Shot 2015-04-22 at 2.30.18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610" y="2164628"/>
            <a:ext cx="7381824" cy="1911542"/>
          </a:xfrm>
          <a:prstGeom prst="rect">
            <a:avLst/>
          </a:prstGeom>
          <a:ln w="19050" cmpd="sng">
            <a:solidFill>
              <a:schemeClr val="tx1"/>
            </a:solidFill>
          </a:ln>
        </p:spPr>
      </p:pic>
      <p:cxnSp>
        <p:nvCxnSpPr>
          <p:cNvPr id="16" name="Straight Connector 15"/>
          <p:cNvCxnSpPr/>
          <p:nvPr/>
        </p:nvCxnSpPr>
        <p:spPr>
          <a:xfrm>
            <a:off x="4564756" y="3331635"/>
            <a:ext cx="2910087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084822" y="2287382"/>
            <a:ext cx="1155942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 cmpd="sng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 smtClean="0"/>
              <a:t>Specialize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21" idx="2"/>
          </p:cNvCxnSpPr>
          <p:nvPr/>
        </p:nvCxnSpPr>
        <p:spPr>
          <a:xfrm flipH="1">
            <a:off x="6172228" y="2656714"/>
            <a:ext cx="1490565" cy="41595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9" idx="1"/>
          </p:cNvCxnSpPr>
          <p:nvPr/>
        </p:nvCxnSpPr>
        <p:spPr>
          <a:xfrm flipH="1">
            <a:off x="6172228" y="3587741"/>
            <a:ext cx="1490565" cy="1846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0" y="0"/>
            <a:ext cx="2895174" cy="81701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/>
          <p:cNvCxnSpPr/>
          <p:nvPr/>
        </p:nvCxnSpPr>
        <p:spPr>
          <a:xfrm>
            <a:off x="2895174" y="0"/>
            <a:ext cx="6156260" cy="216462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0" y="0"/>
            <a:ext cx="1669610" cy="216462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0" y="831912"/>
            <a:ext cx="1669610" cy="324425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7662793" y="3403075"/>
            <a:ext cx="1155942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 cmpd="sng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 smtClean="0"/>
              <a:t>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547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creen Shot 2015-04-22 at 12.14.2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465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pPr algn="r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74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0" y="0"/>
            <a:ext cx="2895174" cy="81701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Screen Shot 2015-04-22 at 2.51.3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700" y="1143000"/>
            <a:ext cx="5321300" cy="5715000"/>
          </a:xfrm>
          <a:prstGeom prst="rect">
            <a:avLst/>
          </a:prstGeom>
          <a:noFill/>
          <a:ln w="28575" cmpd="sng">
            <a:solidFill>
              <a:srgbClr val="000000"/>
            </a:solidFill>
          </a:ln>
        </p:spPr>
      </p:pic>
      <p:cxnSp>
        <p:nvCxnSpPr>
          <p:cNvPr id="8" name="Straight Arrow Connector 7"/>
          <p:cNvCxnSpPr/>
          <p:nvPr/>
        </p:nvCxnSpPr>
        <p:spPr>
          <a:xfrm>
            <a:off x="2983983" y="274638"/>
            <a:ext cx="1367660" cy="799908"/>
          </a:xfrm>
          <a:prstGeom prst="straightConnector1">
            <a:avLst/>
          </a:prstGeom>
          <a:ln>
            <a:solidFill>
              <a:schemeClr val="tx1"/>
            </a:solidFill>
            <a:prstDash val="lg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676692" y="274638"/>
            <a:ext cx="3419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Maps to Archetype Model in AML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255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pPr algn="r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75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Screen Shot 2015-04-22 at 12.14.2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465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852531"/>
            <a:ext cx="4846500" cy="30815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Screen Shot 2015-04-22 at 2.58.15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171" y="1784350"/>
            <a:ext cx="3365500" cy="4572000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3969763" y="4004467"/>
            <a:ext cx="1577408" cy="906474"/>
          </a:xfrm>
          <a:prstGeom prst="straightConnector1">
            <a:avLst/>
          </a:prstGeom>
          <a:ln>
            <a:solidFill>
              <a:schemeClr val="tx1"/>
            </a:solidFill>
            <a:prstDash val="lg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936034" y="4964101"/>
            <a:ext cx="3419149" cy="646331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Maps to a ‘Resource’ of Archetype Model in AML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397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pPr algn="r"/>
            <a:r>
              <a:rPr lang="en-US" dirty="0" smtClean="0"/>
              <a:t>ADL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76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Screen Shot 2015-04-22 at 12.14.2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465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-1" y="3898558"/>
            <a:ext cx="3294815" cy="1065665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-1" y="1188975"/>
            <a:ext cx="2087013" cy="270958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0" y="3396596"/>
            <a:ext cx="2087012" cy="156762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3294814" y="1188975"/>
            <a:ext cx="5701541" cy="274561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3294814" y="3396596"/>
            <a:ext cx="5701541" cy="156762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Screen Shot 2015-04-22 at 2.31.1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012" y="1188976"/>
            <a:ext cx="6909343" cy="2207620"/>
          </a:xfrm>
          <a:prstGeom prst="rect">
            <a:avLst/>
          </a:prstGeom>
          <a:ln w="28575" cmpd="sng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55397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pPr algn="r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77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Screen Shot 2015-04-22 at 12.14.2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465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-1" y="3898558"/>
            <a:ext cx="3294815" cy="1065665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Screen Shot 2015-04-22 at 3.26.47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-1"/>
            <a:ext cx="6019800" cy="4490683"/>
          </a:xfrm>
          <a:prstGeom prst="rect">
            <a:avLst/>
          </a:prstGeom>
          <a:ln w="28575" cmpd="sng">
            <a:solidFill>
              <a:schemeClr val="tx1"/>
            </a:solidFill>
          </a:ln>
        </p:spPr>
      </p:pic>
      <p:cxnSp>
        <p:nvCxnSpPr>
          <p:cNvPr id="17" name="Straight Arrow Connector 16"/>
          <p:cNvCxnSpPr/>
          <p:nvPr/>
        </p:nvCxnSpPr>
        <p:spPr>
          <a:xfrm flipV="1">
            <a:off x="3124200" y="4564600"/>
            <a:ext cx="2461888" cy="319699"/>
          </a:xfrm>
          <a:prstGeom prst="straightConnector1">
            <a:avLst/>
          </a:prstGeom>
          <a:ln>
            <a:solidFill>
              <a:schemeClr val="tx1"/>
            </a:solidFill>
            <a:prstDash val="lg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388828" y="4779557"/>
            <a:ext cx="3419149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Maps to Constraint Model of AML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8986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pPr algn="r"/>
            <a:r>
              <a:rPr lang="en-US" dirty="0" smtClean="0"/>
              <a:t>ADL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78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Screen Shot 2015-04-22 at 12.14.2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465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4990867"/>
            <a:ext cx="3223768" cy="1867134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0" y="195927"/>
            <a:ext cx="1502391" cy="47949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1" y="4102811"/>
            <a:ext cx="1502390" cy="275519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3223768" y="195927"/>
            <a:ext cx="4370468" cy="479494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3223768" y="4102811"/>
            <a:ext cx="4370468" cy="275518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Screen Shot 2015-04-22 at 2.31.2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391" y="195927"/>
            <a:ext cx="6091845" cy="3906884"/>
          </a:xfrm>
          <a:prstGeom prst="rect">
            <a:avLst/>
          </a:prstGeom>
          <a:ln w="28575" cmpd="sng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55397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pPr algn="r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79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Screen Shot 2015-04-22 at 12.14.2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465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4990867"/>
            <a:ext cx="3223768" cy="1867134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Screen Shot 2015-04-22 at 3.40.30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579" y="940828"/>
            <a:ext cx="7750421" cy="3279922"/>
          </a:xfrm>
          <a:prstGeom prst="rect">
            <a:avLst/>
          </a:prstGeom>
          <a:ln w="28575" cmpd="sng">
            <a:solidFill>
              <a:schemeClr val="tx1"/>
            </a:solidFill>
          </a:ln>
        </p:spPr>
      </p:pic>
      <p:cxnSp>
        <p:nvCxnSpPr>
          <p:cNvPr id="15" name="Straight Arrow Connector 14"/>
          <p:cNvCxnSpPr/>
          <p:nvPr/>
        </p:nvCxnSpPr>
        <p:spPr>
          <a:xfrm flipV="1">
            <a:off x="3037269" y="3969603"/>
            <a:ext cx="2477772" cy="1500812"/>
          </a:xfrm>
          <a:prstGeom prst="straightConnector1">
            <a:avLst/>
          </a:prstGeom>
          <a:ln>
            <a:solidFill>
              <a:schemeClr val="tx1"/>
            </a:solidFill>
            <a:prstDash val="lg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678356" y="4667701"/>
            <a:ext cx="3419149" cy="646331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Maps to Terminology Binding Profile of AML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3467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/>
          <a:lstStyle/>
          <a:p>
            <a:r>
              <a:rPr lang="en-US" dirty="0" smtClean="0"/>
              <a:t>Modeling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Top-Down Modeling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 smtClean="0"/>
              <a:t>Generic </a:t>
            </a:r>
            <a:r>
              <a:rPr lang="en-US" dirty="0" smtClean="0">
                <a:sym typeface="Wingdings"/>
              </a:rPr>
              <a:t> Specific</a:t>
            </a:r>
          </a:p>
          <a:p>
            <a:pPr marL="457200" lvl="1" indent="0">
              <a:buNone/>
            </a:pPr>
            <a:endParaRPr lang="en-US" dirty="0" smtClean="0">
              <a:sym typeface="Wingdings"/>
            </a:endParaRPr>
          </a:p>
          <a:p>
            <a:pPr marL="457200" lvl="1" indent="0">
              <a:buNone/>
            </a:pPr>
            <a:r>
              <a:rPr lang="en-US" dirty="0" smtClean="0">
                <a:sym typeface="Wingdings"/>
              </a:rPr>
              <a:t>At each level we specialize</a:t>
            </a:r>
          </a:p>
          <a:p>
            <a:pPr lvl="1"/>
            <a:r>
              <a:rPr lang="en-US" dirty="0" smtClean="0">
                <a:sym typeface="Wingdings"/>
              </a:rPr>
              <a:t>Properties</a:t>
            </a:r>
          </a:p>
          <a:p>
            <a:pPr lvl="1"/>
            <a:r>
              <a:rPr lang="en-US" dirty="0" smtClean="0">
                <a:sym typeface="Wingdings"/>
              </a:rPr>
              <a:t>Associations</a:t>
            </a:r>
          </a:p>
          <a:p>
            <a:pPr lvl="1"/>
            <a:endParaRPr lang="en-US" dirty="0" smtClean="0">
              <a:sym typeface="Wingdings"/>
            </a:endParaRPr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8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Screen Shot 2015-04-20 at 9.55.4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091" y="1188975"/>
            <a:ext cx="3505200" cy="557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2224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Completed AML Spec./Tooling Tasks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80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Model 2 Text Transforms:</a:t>
            </a:r>
          </a:p>
          <a:p>
            <a:pPr lvl="1"/>
            <a:r>
              <a:rPr lang="en-US" dirty="0" smtClean="0"/>
              <a:t>Completed IBM RSA Business Intelligence Report Tool (BIRT) Template to dynamically generate specifications.</a:t>
            </a:r>
          </a:p>
          <a:p>
            <a:pPr lvl="1"/>
            <a:r>
              <a:rPr lang="en-US" dirty="0" smtClean="0"/>
              <a:t>Completed Apache Velocity Template – when moved from IBM RSA environment to </a:t>
            </a:r>
            <a:r>
              <a:rPr lang="en-US" dirty="0" err="1" smtClean="0"/>
              <a:t>MagicDraw</a:t>
            </a:r>
            <a:r>
              <a:rPr lang="en-US" dirty="0" smtClean="0"/>
              <a:t>.</a:t>
            </a:r>
          </a:p>
          <a:p>
            <a:r>
              <a:rPr lang="en-US" dirty="0" smtClean="0"/>
              <a:t>Developed AML API Layer over </a:t>
            </a:r>
            <a:r>
              <a:rPr lang="en-US" dirty="0" err="1" smtClean="0"/>
              <a:t>MagicDraw</a:t>
            </a:r>
            <a:r>
              <a:rPr lang="en-US" dirty="0" smtClean="0"/>
              <a:t> </a:t>
            </a:r>
            <a:r>
              <a:rPr lang="en-US" dirty="0" err="1" smtClean="0"/>
              <a:t>OpenAPIs</a:t>
            </a:r>
            <a:r>
              <a:rPr lang="en-US" dirty="0" smtClean="0"/>
              <a:t>.</a:t>
            </a:r>
          </a:p>
          <a:p>
            <a:r>
              <a:rPr lang="en-US" dirty="0" smtClean="0"/>
              <a:t>Managed AML Model EA -&gt; RSA -&gt; MD, Release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64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Acknowledgements	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81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Dr. Chris Chute</a:t>
            </a:r>
          </a:p>
          <a:p>
            <a:r>
              <a:rPr lang="en-US" dirty="0" smtClean="0"/>
              <a:t>Dr. Claudia Neuhauser</a:t>
            </a:r>
          </a:p>
          <a:p>
            <a:r>
              <a:rPr lang="en-US" dirty="0" smtClean="0"/>
              <a:t>Dr. Guoqian Jiang</a:t>
            </a:r>
          </a:p>
          <a:p>
            <a:endParaRPr lang="en-US" dirty="0" smtClean="0"/>
          </a:p>
          <a:p>
            <a:r>
              <a:rPr lang="en-US" dirty="0" smtClean="0"/>
              <a:t>Harold </a:t>
            </a:r>
            <a:r>
              <a:rPr lang="en-US" dirty="0" err="1" smtClean="0"/>
              <a:t>Solbrig</a:t>
            </a:r>
            <a:r>
              <a:rPr lang="en-US" dirty="0"/>
              <a:t> </a:t>
            </a:r>
            <a:r>
              <a:rPr lang="en-US" dirty="0" smtClean="0"/>
              <a:t>(Mayo Clinic)</a:t>
            </a:r>
          </a:p>
          <a:p>
            <a:r>
              <a:rPr lang="en-US" dirty="0" smtClean="0"/>
              <a:t>CIMI Modeling Task Force.</a:t>
            </a:r>
          </a:p>
          <a:p>
            <a:r>
              <a:rPr lang="en-US" dirty="0" smtClean="0"/>
              <a:t>Dr. Stan Huff (GE-Intermountain Healthcare)</a:t>
            </a:r>
          </a:p>
          <a:p>
            <a:endParaRPr lang="en-US" dirty="0" smtClean="0"/>
          </a:p>
          <a:p>
            <a:r>
              <a:rPr lang="en-US" dirty="0" smtClean="0"/>
              <a:t>Dr. Susan Van Riper (University of Minnesota)</a:t>
            </a:r>
          </a:p>
        </p:txBody>
      </p:sp>
    </p:spTree>
    <p:extLst>
      <p:ext uri="{BB962C8B-B14F-4D97-AF65-F5344CB8AC3E}">
        <p14:creationId xmlns:p14="http://schemas.microsoft.com/office/powerpoint/2010/main" val="2243663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>
            <a:normAutofit/>
          </a:bodyPr>
          <a:lstStyle/>
          <a:p>
            <a:r>
              <a:rPr lang="en-US" dirty="0" smtClean="0"/>
              <a:t>Thank  You	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Archetype Modeling Language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82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1970690" y="6393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Thank you!!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Q&amp;A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60699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 Shot 2015-04-20 at 9.55.5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32900"/>
            <a:ext cx="8364817" cy="51234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4337"/>
          </a:xfrm>
        </p:spPr>
        <p:txBody>
          <a:bodyPr/>
          <a:lstStyle/>
          <a:p>
            <a:r>
              <a:rPr lang="en-US" dirty="0" smtClean="0"/>
              <a:t>Top-Down Modeling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dirty="0" smtClean="0">
              <a:sym typeface="Wingdings"/>
            </a:endParaRPr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0CE6-A564-2C44-BB7B-900AEECBE3A4}" type="slidenum">
              <a:rPr lang="en-US" smtClean="0"/>
              <a:t>9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188975"/>
            <a:ext cx="9144000" cy="36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813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2175</TotalTime>
  <Words>2689</Words>
  <Application>Microsoft Macintosh PowerPoint</Application>
  <PresentationFormat>On-screen Show (4:3)</PresentationFormat>
  <Paragraphs>783</Paragraphs>
  <Slides>82</Slides>
  <Notes>79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82</vt:i4>
      </vt:variant>
    </vt:vector>
  </HeadingPairs>
  <TitlesOfParts>
    <vt:vector size="83" baseType="lpstr">
      <vt:lpstr>Office Theme</vt:lpstr>
      <vt:lpstr>AML Archetype Modeling Language Improving interoperability of information models  </vt:lpstr>
      <vt:lpstr>Advisers</vt:lpstr>
      <vt:lpstr>Agenda</vt:lpstr>
      <vt:lpstr>Interoperability Problem</vt:lpstr>
      <vt:lpstr>Interoperability Problem</vt:lpstr>
      <vt:lpstr>IsoSemantic Models – Example of Problem (from Dr. Linda Bird)</vt:lpstr>
      <vt:lpstr>IsoSemantic Models – Example Instances (from Dr. Linda Bird)</vt:lpstr>
      <vt:lpstr>Modeling Approach</vt:lpstr>
      <vt:lpstr>Top-Down Modeling Approach</vt:lpstr>
      <vt:lpstr>Top-Down Modeling Approach</vt:lpstr>
      <vt:lpstr>Bottom-Up Modeling Approach</vt:lpstr>
      <vt:lpstr>Bottom-Up Modeling Approach</vt:lpstr>
      <vt:lpstr>Archetype</vt:lpstr>
      <vt:lpstr>Archetypes</vt:lpstr>
      <vt:lpstr>Without Archetypes</vt:lpstr>
      <vt:lpstr>With Archetypes</vt:lpstr>
      <vt:lpstr>Reference Model Example</vt:lpstr>
      <vt:lpstr>An Archetype Example</vt:lpstr>
      <vt:lpstr>Detailed Clinical Models</vt:lpstr>
      <vt:lpstr>Clinical Information Modeling Initiative</vt:lpstr>
      <vt:lpstr>CIMI – Strategic Goal</vt:lpstr>
      <vt:lpstr>CIMI – Deliverables</vt:lpstr>
      <vt:lpstr>CIMI – Target Domains</vt:lpstr>
      <vt:lpstr>CIMI – Shared Repository</vt:lpstr>
      <vt:lpstr>CIMI – Coded Elements</vt:lpstr>
      <vt:lpstr>CIMI – Model Browser</vt:lpstr>
      <vt:lpstr>Frameworks &amp; Tools</vt:lpstr>
      <vt:lpstr>HL7 Templates</vt:lpstr>
      <vt:lpstr>HL7 DCMs</vt:lpstr>
      <vt:lpstr>Archetype Definition Language</vt:lpstr>
      <vt:lpstr>ADL Workbench</vt:lpstr>
      <vt:lpstr>ADL Workbench</vt:lpstr>
      <vt:lpstr>OpenEHR - CKM</vt:lpstr>
      <vt:lpstr>OpenEHR ADL</vt:lpstr>
      <vt:lpstr>GE-Intermountain Healthcare</vt:lpstr>
      <vt:lpstr>GE-Intermountain Healthcare</vt:lpstr>
      <vt:lpstr>Frameworks &amp; Tools</vt:lpstr>
      <vt:lpstr>AML : An OMG Standard</vt:lpstr>
      <vt:lpstr>Unified Modeling Language</vt:lpstr>
      <vt:lpstr>UML Example</vt:lpstr>
      <vt:lpstr>UML Instance Example</vt:lpstr>
      <vt:lpstr>XMI – XML Metadata Interchange</vt:lpstr>
      <vt:lpstr>UML Extension mechanism</vt:lpstr>
      <vt:lpstr>UML Extension mechanism</vt:lpstr>
      <vt:lpstr>UML Profile</vt:lpstr>
      <vt:lpstr>UML Constraints</vt:lpstr>
      <vt:lpstr>Archetypes in UML</vt:lpstr>
      <vt:lpstr>Clinical Models</vt:lpstr>
      <vt:lpstr>Clinical Models</vt:lpstr>
      <vt:lpstr>Code Generation</vt:lpstr>
      <vt:lpstr>Inside AML Specifications</vt:lpstr>
      <vt:lpstr>Reference Model</vt:lpstr>
      <vt:lpstr>Reference Model</vt:lpstr>
      <vt:lpstr>Archetype Model</vt:lpstr>
      <vt:lpstr>Archetype Model</vt:lpstr>
      <vt:lpstr>Constraint Model</vt:lpstr>
      <vt:lpstr>Constraints</vt:lpstr>
      <vt:lpstr>Identification &amp; Designatable</vt:lpstr>
      <vt:lpstr>Rules Profile</vt:lpstr>
      <vt:lpstr>Terminology Profile</vt:lpstr>
      <vt:lpstr>Terminology Profile</vt:lpstr>
      <vt:lpstr>Terminology Binding</vt:lpstr>
      <vt:lpstr>Common Terminology Services 2</vt:lpstr>
      <vt:lpstr>AML Tooling</vt:lpstr>
      <vt:lpstr>AML Tooling</vt:lpstr>
      <vt:lpstr>AML Tooling</vt:lpstr>
      <vt:lpstr>AML Tooling</vt:lpstr>
      <vt:lpstr>ADL2AML Converter</vt:lpstr>
      <vt:lpstr>ADL</vt:lpstr>
      <vt:lpstr>ADL</vt:lpstr>
      <vt:lpstr>ADL</vt:lpstr>
      <vt:lpstr>ADL</vt:lpstr>
      <vt:lpstr>ADL</vt:lpstr>
      <vt:lpstr>PowerPoint Presentation</vt:lpstr>
      <vt:lpstr>PowerPoint Presentation</vt:lpstr>
      <vt:lpstr>ADL</vt:lpstr>
      <vt:lpstr>PowerPoint Presentation</vt:lpstr>
      <vt:lpstr>ADL</vt:lpstr>
      <vt:lpstr>PowerPoint Presentation</vt:lpstr>
      <vt:lpstr>Completed AML Spec./Tooling Tasks</vt:lpstr>
      <vt:lpstr>Acknowledgements </vt:lpstr>
      <vt:lpstr>Thank  You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Sharma, Deepak K., M.S.</dc:creator>
  <cp:lastModifiedBy>Sharma, Deepak K., M.S.</cp:lastModifiedBy>
  <cp:revision>211</cp:revision>
  <dcterms:created xsi:type="dcterms:W3CDTF">2015-04-20T17:19:03Z</dcterms:created>
  <dcterms:modified xsi:type="dcterms:W3CDTF">2015-04-23T18:01:04Z</dcterms:modified>
</cp:coreProperties>
</file>

<file path=docProps/thumbnail.jpeg>
</file>